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67"/>
  </p:notesMasterIdLst>
  <p:handoutMasterIdLst>
    <p:handoutMasterId r:id="rId68"/>
  </p:handoutMasterIdLst>
  <p:sldIdLst>
    <p:sldId id="504" r:id="rId2"/>
    <p:sldId id="505" r:id="rId3"/>
    <p:sldId id="506" r:id="rId4"/>
    <p:sldId id="507" r:id="rId5"/>
    <p:sldId id="508" r:id="rId6"/>
    <p:sldId id="509" r:id="rId7"/>
    <p:sldId id="511" r:id="rId8"/>
    <p:sldId id="512" r:id="rId9"/>
    <p:sldId id="593" r:id="rId10"/>
    <p:sldId id="514" r:id="rId11"/>
    <p:sldId id="513" r:id="rId12"/>
    <p:sldId id="520" r:id="rId13"/>
    <p:sldId id="524" r:id="rId14"/>
    <p:sldId id="525" r:id="rId15"/>
    <p:sldId id="526" r:id="rId16"/>
    <p:sldId id="590" r:id="rId17"/>
    <p:sldId id="528" r:id="rId18"/>
    <p:sldId id="602" r:id="rId19"/>
    <p:sldId id="532" r:id="rId20"/>
    <p:sldId id="534" r:id="rId21"/>
    <p:sldId id="535" r:id="rId22"/>
    <p:sldId id="533" r:id="rId23"/>
    <p:sldId id="536" r:id="rId24"/>
    <p:sldId id="537" r:id="rId25"/>
    <p:sldId id="540" r:id="rId26"/>
    <p:sldId id="543" r:id="rId27"/>
    <p:sldId id="544" r:id="rId28"/>
    <p:sldId id="594" r:id="rId29"/>
    <p:sldId id="545" r:id="rId30"/>
    <p:sldId id="595" r:id="rId31"/>
    <p:sldId id="596" r:id="rId32"/>
    <p:sldId id="547" r:id="rId33"/>
    <p:sldId id="548" r:id="rId34"/>
    <p:sldId id="521" r:id="rId35"/>
    <p:sldId id="599" r:id="rId36"/>
    <p:sldId id="523" r:id="rId37"/>
    <p:sldId id="549" r:id="rId38"/>
    <p:sldId id="550" r:id="rId39"/>
    <p:sldId id="568" r:id="rId40"/>
    <p:sldId id="579" r:id="rId41"/>
    <p:sldId id="573" r:id="rId42"/>
    <p:sldId id="621" r:id="rId43"/>
    <p:sldId id="619" r:id="rId44"/>
    <p:sldId id="617" r:id="rId45"/>
    <p:sldId id="551" r:id="rId46"/>
    <p:sldId id="601" r:id="rId47"/>
    <p:sldId id="624" r:id="rId48"/>
    <p:sldId id="625" r:id="rId49"/>
    <p:sldId id="626" r:id="rId50"/>
    <p:sldId id="616" r:id="rId51"/>
    <p:sldId id="598" r:id="rId52"/>
    <p:sldId id="630" r:id="rId53"/>
    <p:sldId id="623" r:id="rId54"/>
    <p:sldId id="588" r:id="rId55"/>
    <p:sldId id="603" r:id="rId56"/>
    <p:sldId id="597" r:id="rId57"/>
    <p:sldId id="554" r:id="rId58"/>
    <p:sldId id="555" r:id="rId59"/>
    <p:sldId id="631" r:id="rId60"/>
    <p:sldId id="604" r:id="rId61"/>
    <p:sldId id="627" r:id="rId62"/>
    <p:sldId id="605" r:id="rId63"/>
    <p:sldId id="564" r:id="rId64"/>
    <p:sldId id="565" r:id="rId65"/>
    <p:sldId id="566" r:id="rId66"/>
  </p:sldIdLst>
  <p:sldSz cx="9144000" cy="6858000" type="screen4x3"/>
  <p:notesSz cx="7010400" cy="9296400"/>
  <p:embeddedFontLst>
    <p:embeddedFont>
      <p:font typeface="Calibri" pitchFamily="34" charset="0"/>
      <p:regular r:id="rId69"/>
      <p:bold r:id="rId70"/>
      <p:italic r:id="rId71"/>
      <p:boldItalic r:id="rId72"/>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333399"/>
    <a:srgbClr val="800080"/>
    <a:srgbClr val="0000FF"/>
    <a:srgbClr val="00B0F0"/>
    <a:srgbClr val="FF0000"/>
    <a:srgbClr val="800000"/>
    <a:srgbClr val="3333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7" autoAdjust="0"/>
    <p:restoredTop sz="77707" autoAdjust="0"/>
  </p:normalViewPr>
  <p:slideViewPr>
    <p:cSldViewPr>
      <p:cViewPr varScale="1">
        <p:scale>
          <a:sx n="107" d="100"/>
          <a:sy n="107" d="100"/>
        </p:scale>
        <p:origin x="-1368" y="-84"/>
      </p:cViewPr>
      <p:guideLst>
        <p:guide orient="horz" pos="2160"/>
        <p:guide pos="2880"/>
      </p:guideLst>
    </p:cSldViewPr>
  </p:slideViewPr>
  <p:outlineViewPr>
    <p:cViewPr>
      <p:scale>
        <a:sx n="33" d="100"/>
        <a:sy n="33" d="100"/>
      </p:scale>
      <p:origin x="0" y="12204"/>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21" tIns="45710" rIns="91421" bIns="45710" numCol="1" anchor="t"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14950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21" tIns="45710" rIns="91421" bIns="45710" numCol="1" anchor="t" anchorCtr="0" compatLnSpc="1">
            <a:prstTxWarp prst="textNoShape">
              <a:avLst/>
            </a:prstTxWarp>
          </a:bodyPr>
          <a:lstStyle>
            <a:lvl1pPr algn="r">
              <a:defRPr sz="1200">
                <a:latin typeface="Arial" pitchFamily="34" charset="0"/>
                <a:cs typeface="+mn-cs"/>
              </a:defRPr>
            </a:lvl1pPr>
          </a:lstStyle>
          <a:p>
            <a:pPr>
              <a:defRPr/>
            </a:pPr>
            <a:endParaRPr lang="en-US"/>
          </a:p>
        </p:txBody>
      </p:sp>
      <p:sp>
        <p:nvSpPr>
          <p:cNvPr id="14950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21" tIns="45710" rIns="91421" bIns="45710" numCol="1" anchor="b"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14950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21" tIns="45710" rIns="91421" bIns="45710" numCol="1" anchor="b" anchorCtr="0" compatLnSpc="1">
            <a:prstTxWarp prst="textNoShape">
              <a:avLst/>
            </a:prstTxWarp>
          </a:bodyPr>
          <a:lstStyle>
            <a:lvl1pPr algn="r">
              <a:defRPr sz="1200">
                <a:latin typeface="Arial" pitchFamily="34" charset="0"/>
                <a:cs typeface="+mn-cs"/>
              </a:defRPr>
            </a:lvl1pPr>
          </a:lstStyle>
          <a:p>
            <a:pPr>
              <a:defRPr/>
            </a:pPr>
            <a:fld id="{BDC43709-10E5-4FF1-A50A-48607C488B89}"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604" tIns="46803" rIns="93604" bIns="46803" numCol="1" anchor="t" anchorCtr="0" compatLnSpc="1">
            <a:prstTxWarp prst="textNoShape">
              <a:avLst/>
            </a:prstTxWarp>
          </a:bodyPr>
          <a:lstStyle>
            <a:lvl1pPr defTabSz="936426">
              <a:defRPr sz="1200">
                <a:latin typeface="Arial" pitchFamily="34" charset="0"/>
                <a:cs typeface="+mn-cs"/>
              </a:defRPr>
            </a:lvl1pPr>
          </a:lstStyle>
          <a:p>
            <a:pPr>
              <a:defRPr/>
            </a:pPr>
            <a:endParaRPr lang="en-US"/>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604" tIns="46803" rIns="93604" bIns="46803" numCol="1" anchor="t" anchorCtr="0" compatLnSpc="1">
            <a:prstTxWarp prst="textNoShape">
              <a:avLst/>
            </a:prstTxWarp>
          </a:bodyPr>
          <a:lstStyle>
            <a:lvl1pPr algn="r" defTabSz="936426">
              <a:defRPr sz="1200">
                <a:latin typeface="Arial" pitchFamily="34" charset="0"/>
                <a:cs typeface="+mn-cs"/>
              </a:defRPr>
            </a:lvl1pPr>
          </a:lstStyle>
          <a:p>
            <a:pPr>
              <a:defRPr/>
            </a:pPr>
            <a:endParaRPr lang="en-US"/>
          </a:p>
        </p:txBody>
      </p:sp>
      <p:sp>
        <p:nvSpPr>
          <p:cNvPr id="624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14838"/>
            <a:ext cx="5607050" cy="4184650"/>
          </a:xfrm>
          <a:prstGeom prst="rect">
            <a:avLst/>
          </a:prstGeom>
          <a:noFill/>
          <a:ln w="9525">
            <a:noFill/>
            <a:miter lim="800000"/>
            <a:headEnd/>
            <a:tailEnd/>
          </a:ln>
          <a:effectLst/>
        </p:spPr>
        <p:txBody>
          <a:bodyPr vert="horz" wrap="square" lIns="93604" tIns="46803" rIns="93604" bIns="4680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604" tIns="46803" rIns="93604" bIns="46803" numCol="1" anchor="b" anchorCtr="0" compatLnSpc="1">
            <a:prstTxWarp prst="textNoShape">
              <a:avLst/>
            </a:prstTxWarp>
          </a:bodyPr>
          <a:lstStyle>
            <a:lvl1pPr defTabSz="936426">
              <a:defRPr sz="1200">
                <a:latin typeface="Arial" pitchFamily="34"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604" tIns="46803" rIns="93604" bIns="46803" numCol="1" anchor="b" anchorCtr="0" compatLnSpc="1">
            <a:prstTxWarp prst="textNoShape">
              <a:avLst/>
            </a:prstTxWarp>
          </a:bodyPr>
          <a:lstStyle>
            <a:lvl1pPr algn="r" defTabSz="936426">
              <a:defRPr sz="1200">
                <a:latin typeface="Arial" pitchFamily="34" charset="0"/>
                <a:cs typeface="+mn-cs"/>
              </a:defRPr>
            </a:lvl1pPr>
          </a:lstStyle>
          <a:p>
            <a:pPr>
              <a:defRPr/>
            </a:pPr>
            <a:fld id="{EC6FDC11-576F-4FC9-87DD-0852EF25BA4E}"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82688" y="698500"/>
            <a:ext cx="4648200" cy="3486150"/>
          </a:xfrm>
          <a:ln/>
        </p:spPr>
      </p:sp>
      <p:sp>
        <p:nvSpPr>
          <p:cNvPr id="63491" name="Rectangle 3"/>
          <p:cNvSpPr>
            <a:spLocks noGrp="1" noChangeArrowheads="1"/>
          </p:cNvSpPr>
          <p:nvPr>
            <p:ph type="body" idx="1"/>
          </p:nvPr>
        </p:nvSpPr>
        <p:spPr>
          <a:xfrm>
            <a:off x="701675" y="4414838"/>
            <a:ext cx="5607050" cy="4183062"/>
          </a:xfrm>
          <a:noFill/>
          <a:ln/>
        </p:spPr>
        <p:txBody>
          <a:bodyPr/>
          <a:lstStyle/>
          <a:p>
            <a:pPr eaLnBrk="1" hangingPunct="1"/>
            <a:endParaRPr lang="en-US" dirty="0" smtClean="0"/>
          </a:p>
          <a:p>
            <a:pPr eaLnBrk="1" hangingPunct="1"/>
            <a:endParaRPr lang="en-US" dirty="0" smtClean="0"/>
          </a:p>
        </p:txBody>
      </p:sp>
      <p:sp>
        <p:nvSpPr>
          <p:cNvPr id="64516" name="Slide Number Placeholder 4"/>
          <p:cNvSpPr>
            <a:spLocks noGrp="1"/>
          </p:cNvSpPr>
          <p:nvPr>
            <p:ph type="sldNum" sz="quarter" idx="5"/>
          </p:nvPr>
        </p:nvSpPr>
        <p:spPr/>
        <p:txBody>
          <a:bodyPr/>
          <a:lstStyle/>
          <a:p>
            <a:pPr defTabSz="935038">
              <a:defRPr/>
            </a:pPr>
            <a:fld id="{14B36E54-5E56-4501-A30A-A646E86CBB13}" type="slidenum">
              <a:rPr lang="en-US" smtClean="0">
                <a:latin typeface="Arial" charset="0"/>
              </a:rPr>
              <a:pPr defTabSz="935038">
                <a:defRPr/>
              </a:pPr>
              <a:t>1</a:t>
            </a:fld>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endParaRPr lang="en-US" smtClean="0"/>
          </a:p>
        </p:txBody>
      </p:sp>
      <p:sp>
        <p:nvSpPr>
          <p:cNvPr id="73732" name="Slide Number Placeholder 4"/>
          <p:cNvSpPr>
            <a:spLocks noGrp="1"/>
          </p:cNvSpPr>
          <p:nvPr>
            <p:ph type="sldNum" sz="quarter" idx="5"/>
          </p:nvPr>
        </p:nvSpPr>
        <p:spPr/>
        <p:txBody>
          <a:bodyPr/>
          <a:lstStyle/>
          <a:p>
            <a:pPr defTabSz="935038">
              <a:defRPr/>
            </a:pPr>
            <a:fld id="{392C8140-1CB1-4935-975D-2CFF5020B3C7}" type="slidenum">
              <a:rPr lang="en-US" smtClean="0">
                <a:latin typeface="Arial" charset="0"/>
              </a:rPr>
              <a:pPr defTabSz="935038">
                <a:defRPr/>
              </a:pPr>
              <a:t>12</a:t>
            </a:fld>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r>
              <a:rPr lang="en-US" sz="1000" smtClean="0"/>
              <a:t>John Cornwell Collection of Coal Mining Photographs http://www.tlysau.org.uk/en/item10/28955   Coal trams, Merthyr Vale Colliery, Aberfan</a:t>
            </a:r>
          </a:p>
          <a:p>
            <a:pPr eaLnBrk="1" hangingPunct="1"/>
            <a:endParaRPr lang="en-US" sz="1000" smtClean="0"/>
          </a:p>
          <a:p>
            <a:pPr eaLnBrk="1" hangingPunct="1"/>
            <a:r>
              <a:rPr lang="en-US" sz="1000" smtClean="0"/>
              <a:t>From Celebrating the Jewels, October 2003 By May 2003 the website at gtj.org.uk will contain over 20,000 images of Welsh life through the ages. These have been gathered from hundreds of museums, libraries, record offices and archives throughout Wales, putting them in one collection for the first time available to all free of charge. </a:t>
            </a:r>
          </a:p>
          <a:p>
            <a:pPr eaLnBrk="1" hangingPunct="1"/>
            <a:endParaRPr lang="en-US" sz="1000" smtClean="0"/>
          </a:p>
          <a:p>
            <a:pPr eaLnBrk="1" hangingPunct="1"/>
            <a:r>
              <a:rPr lang="en-US" sz="1000" smtClean="0"/>
              <a:t>The amount of coal that has been mined in the UK is substantial by any measure. In volume, it corresponds to lowering England by 6 inches.  Coal Density from Paul Averitt Coal Resources of the United States 1975, 1,800 short tons per (1,600 tonnes) per acre foot for bituminous coal, or 1Gt per 1000-square-mile foot.  England is 50,000 square miles.  Cumulative production is 27Gt.</a:t>
            </a:r>
          </a:p>
          <a:p>
            <a:pPr eaLnBrk="1" hangingPunct="1"/>
            <a:endParaRPr lang="en-US" sz="1000" smtClean="0"/>
          </a:p>
          <a:p>
            <a:pPr eaLnBrk="1" hangingPunct="1"/>
            <a:endParaRPr lang="en-US" sz="1000" smtClean="0"/>
          </a:p>
          <a:p>
            <a:pPr eaLnBrk="1" hangingPunct="1"/>
            <a:endParaRPr lang="en-US" sz="1000" smtClean="0"/>
          </a:p>
          <a:p>
            <a:pPr eaLnBrk="1" hangingPunct="1"/>
            <a:endParaRPr lang="en-US" sz="1000" smtClean="0"/>
          </a:p>
        </p:txBody>
      </p:sp>
      <p:sp>
        <p:nvSpPr>
          <p:cNvPr id="74756" name="Slide Number Placeholder 4"/>
          <p:cNvSpPr>
            <a:spLocks noGrp="1"/>
          </p:cNvSpPr>
          <p:nvPr>
            <p:ph type="sldNum" sz="quarter" idx="5"/>
          </p:nvPr>
        </p:nvSpPr>
        <p:spPr/>
        <p:txBody>
          <a:bodyPr/>
          <a:lstStyle/>
          <a:p>
            <a:pPr defTabSz="935038">
              <a:defRPr/>
            </a:pPr>
            <a:fld id="{FDEF09A9-1A2D-4737-A32F-3C199C9F986C}" type="slidenum">
              <a:rPr lang="en-US" smtClean="0">
                <a:latin typeface="Arial" charset="0"/>
              </a:rPr>
              <a:pPr defTabSz="935038">
                <a:defRPr/>
              </a:pPr>
              <a:t>13</a:t>
            </a:fld>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eaLnBrk="1" hangingPunct="1"/>
            <a:endParaRPr lang="en-US" sz="1000" smtClean="0"/>
          </a:p>
        </p:txBody>
      </p:sp>
      <p:sp>
        <p:nvSpPr>
          <p:cNvPr id="75780" name="Slide Number Placeholder 4"/>
          <p:cNvSpPr>
            <a:spLocks noGrp="1"/>
          </p:cNvSpPr>
          <p:nvPr>
            <p:ph type="sldNum" sz="quarter" idx="5"/>
          </p:nvPr>
        </p:nvSpPr>
        <p:spPr/>
        <p:txBody>
          <a:bodyPr/>
          <a:lstStyle/>
          <a:p>
            <a:pPr defTabSz="935038">
              <a:defRPr/>
            </a:pPr>
            <a:fld id="{F04A83D2-E206-43BF-A68B-72189BA7AACE}" type="slidenum">
              <a:rPr lang="en-US" smtClean="0">
                <a:latin typeface="Arial" charset="0"/>
              </a:rPr>
              <a:pPr defTabSz="935038">
                <a:defRPr/>
              </a:pPr>
              <a:t>14</a:t>
            </a:fld>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endParaRPr lang="en-US" sz="1000" smtClean="0"/>
          </a:p>
        </p:txBody>
      </p:sp>
      <p:sp>
        <p:nvSpPr>
          <p:cNvPr id="76804" name="Slide Number Placeholder 4"/>
          <p:cNvSpPr>
            <a:spLocks noGrp="1"/>
          </p:cNvSpPr>
          <p:nvPr>
            <p:ph type="sldNum" sz="quarter" idx="5"/>
          </p:nvPr>
        </p:nvSpPr>
        <p:spPr/>
        <p:txBody>
          <a:bodyPr/>
          <a:lstStyle/>
          <a:p>
            <a:pPr defTabSz="935038">
              <a:defRPr/>
            </a:pPr>
            <a:fld id="{A406F0BD-1697-4969-9ED7-91484507B5BB}" type="slidenum">
              <a:rPr lang="en-US" smtClean="0">
                <a:latin typeface="Arial" charset="0"/>
              </a:rPr>
              <a:pPr defTabSz="935038">
                <a:defRPr/>
              </a:pPr>
              <a:t>15</a:t>
            </a:fld>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smtClean="0"/>
          </a:p>
        </p:txBody>
      </p:sp>
      <p:sp>
        <p:nvSpPr>
          <p:cNvPr id="78852" name="Slide Number Placeholder 4"/>
          <p:cNvSpPr>
            <a:spLocks noGrp="1"/>
          </p:cNvSpPr>
          <p:nvPr>
            <p:ph type="sldNum" sz="quarter" idx="5"/>
          </p:nvPr>
        </p:nvSpPr>
        <p:spPr/>
        <p:txBody>
          <a:bodyPr/>
          <a:lstStyle/>
          <a:p>
            <a:pPr defTabSz="935038">
              <a:defRPr/>
            </a:pPr>
            <a:fld id="{62D5CADB-F181-40E0-A4C0-83B7F8045C4E}" type="slidenum">
              <a:rPr lang="en-US" smtClean="0">
                <a:latin typeface="Arial" charset="0"/>
              </a:rPr>
              <a:pPr defTabSz="935038">
                <a:defRPr/>
              </a:pPr>
              <a:t>17</a:t>
            </a:fld>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lnSpc>
                <a:spcPct val="80000"/>
              </a:lnSpc>
            </a:pPr>
            <a:endParaRPr lang="en-US" sz="800" smtClean="0"/>
          </a:p>
        </p:txBody>
      </p:sp>
      <p:sp>
        <p:nvSpPr>
          <p:cNvPr id="77828" name="Slide Number Placeholder 4"/>
          <p:cNvSpPr>
            <a:spLocks noGrp="1"/>
          </p:cNvSpPr>
          <p:nvPr>
            <p:ph type="sldNum" sz="quarter" idx="5"/>
          </p:nvPr>
        </p:nvSpPr>
        <p:spPr/>
        <p:txBody>
          <a:bodyPr/>
          <a:lstStyle/>
          <a:p>
            <a:pPr defTabSz="935038">
              <a:defRPr/>
            </a:pPr>
            <a:fld id="{2E4FD930-3DDC-440D-BDFB-ED4DC08D5F94}" type="slidenum">
              <a:rPr lang="en-US" smtClean="0">
                <a:latin typeface="Arial" charset="0"/>
              </a:rPr>
              <a:pPr defTabSz="935038">
                <a:defRPr/>
              </a:pPr>
              <a:t>18</a:t>
            </a:fld>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eaLnBrk="1" hangingPunct="1">
              <a:lnSpc>
                <a:spcPct val="80000"/>
              </a:lnSpc>
            </a:pPr>
            <a:endParaRPr lang="en-US" sz="1000" smtClean="0"/>
          </a:p>
        </p:txBody>
      </p:sp>
      <p:sp>
        <p:nvSpPr>
          <p:cNvPr id="79876" name="Slide Number Placeholder 4"/>
          <p:cNvSpPr>
            <a:spLocks noGrp="1"/>
          </p:cNvSpPr>
          <p:nvPr>
            <p:ph type="sldNum" sz="quarter" idx="5"/>
          </p:nvPr>
        </p:nvSpPr>
        <p:spPr/>
        <p:txBody>
          <a:bodyPr/>
          <a:lstStyle/>
          <a:p>
            <a:pPr defTabSz="935038">
              <a:defRPr/>
            </a:pPr>
            <a:fld id="{555860D4-6F56-4F0B-A74B-74AEEBF81032}" type="slidenum">
              <a:rPr lang="en-US" smtClean="0">
                <a:latin typeface="Arial" charset="0"/>
              </a:rPr>
              <a:pPr defTabSz="935038">
                <a:defRPr/>
              </a:pPr>
              <a:t>19</a:t>
            </a:fld>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82688" y="698500"/>
            <a:ext cx="4648200" cy="3486150"/>
          </a:xfrm>
          <a:ln/>
        </p:spPr>
      </p:sp>
      <p:sp>
        <p:nvSpPr>
          <p:cNvPr id="79875" name="Rectangle 3"/>
          <p:cNvSpPr>
            <a:spLocks noGrp="1" noChangeArrowheads="1"/>
          </p:cNvSpPr>
          <p:nvPr>
            <p:ph type="body" idx="1"/>
          </p:nvPr>
        </p:nvSpPr>
        <p:spPr>
          <a:xfrm>
            <a:off x="701675" y="4414838"/>
            <a:ext cx="5607050" cy="4183062"/>
          </a:xfrm>
          <a:noFill/>
          <a:ln/>
        </p:spPr>
        <p:txBody>
          <a:bodyPr/>
          <a:lstStyle/>
          <a:p>
            <a:pPr eaLnBrk="1" hangingPunct="1"/>
            <a:endParaRPr lang="en-US" sz="1000" smtClean="0"/>
          </a:p>
          <a:p>
            <a:pPr eaLnBrk="1" hangingPunct="1"/>
            <a:endParaRPr lang="en-US" sz="1000" smtClean="0"/>
          </a:p>
          <a:p>
            <a:pPr eaLnBrk="1" hangingPunct="1"/>
            <a:endParaRPr lang="en-US" sz="1000" smtClean="0"/>
          </a:p>
        </p:txBody>
      </p:sp>
      <p:sp>
        <p:nvSpPr>
          <p:cNvPr id="80900" name="Slide Number Placeholder 4"/>
          <p:cNvSpPr>
            <a:spLocks noGrp="1"/>
          </p:cNvSpPr>
          <p:nvPr>
            <p:ph type="sldNum" sz="quarter" idx="5"/>
          </p:nvPr>
        </p:nvSpPr>
        <p:spPr/>
        <p:txBody>
          <a:bodyPr/>
          <a:lstStyle/>
          <a:p>
            <a:pPr defTabSz="935038">
              <a:defRPr/>
            </a:pPr>
            <a:fld id="{936FA622-1433-4FDA-8B77-778AB2B596F4}" type="slidenum">
              <a:rPr lang="en-US" smtClean="0">
                <a:latin typeface="Arial" charset="0"/>
              </a:rPr>
              <a:pPr defTabSz="935038">
                <a:defRPr/>
              </a:pPr>
              <a:t>20</a:t>
            </a:fld>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lnSpc>
                <a:spcPct val="80000"/>
              </a:lnSpc>
            </a:pPr>
            <a:endParaRPr lang="en-US" sz="900" smtClean="0"/>
          </a:p>
        </p:txBody>
      </p:sp>
      <p:sp>
        <p:nvSpPr>
          <p:cNvPr id="81924" name="Slide Number Placeholder 4"/>
          <p:cNvSpPr>
            <a:spLocks noGrp="1"/>
          </p:cNvSpPr>
          <p:nvPr>
            <p:ph type="sldNum" sz="quarter" idx="5"/>
          </p:nvPr>
        </p:nvSpPr>
        <p:spPr/>
        <p:txBody>
          <a:bodyPr/>
          <a:lstStyle/>
          <a:p>
            <a:pPr defTabSz="935038">
              <a:defRPr/>
            </a:pPr>
            <a:fld id="{26F65DF1-B95E-48F9-B2A0-A8CDF8AC51AC}" type="slidenum">
              <a:rPr lang="en-US" smtClean="0">
                <a:latin typeface="Arial" charset="0"/>
              </a:rPr>
              <a:pPr defTabSz="935038">
                <a:defRPr/>
              </a:pPr>
              <a:t>21</a:t>
            </a:fld>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endParaRPr lang="en-US" sz="1000" smtClean="0"/>
          </a:p>
        </p:txBody>
      </p:sp>
      <p:sp>
        <p:nvSpPr>
          <p:cNvPr id="82948" name="Slide Number Placeholder 4"/>
          <p:cNvSpPr>
            <a:spLocks noGrp="1"/>
          </p:cNvSpPr>
          <p:nvPr>
            <p:ph type="sldNum" sz="quarter" idx="5"/>
          </p:nvPr>
        </p:nvSpPr>
        <p:spPr/>
        <p:txBody>
          <a:bodyPr/>
          <a:lstStyle/>
          <a:p>
            <a:pPr defTabSz="935038">
              <a:defRPr/>
            </a:pPr>
            <a:fld id="{0020163C-AD8E-47BE-9B7A-DB2EDC03C889}" type="slidenum">
              <a:rPr lang="en-US" smtClean="0">
                <a:latin typeface="Arial" charset="0"/>
              </a:rPr>
              <a:pPr defTabSz="935038">
                <a:defRPr/>
              </a:pPr>
              <a:t>22</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82688" y="698500"/>
            <a:ext cx="4648200" cy="3486150"/>
          </a:xfrm>
          <a:ln/>
        </p:spPr>
      </p:sp>
      <p:sp>
        <p:nvSpPr>
          <p:cNvPr id="64515" name="Rectangle 3"/>
          <p:cNvSpPr>
            <a:spLocks noGrp="1" noChangeArrowheads="1"/>
          </p:cNvSpPr>
          <p:nvPr>
            <p:ph type="body" idx="1"/>
          </p:nvPr>
        </p:nvSpPr>
        <p:spPr>
          <a:xfrm>
            <a:off x="701675" y="4414838"/>
            <a:ext cx="5607050" cy="4183062"/>
          </a:xfrm>
          <a:noFill/>
          <a:ln/>
        </p:spPr>
        <p:txBody>
          <a:bodyPr/>
          <a:lstStyle/>
          <a:p>
            <a:pPr eaLnBrk="1" hangingPunct="1">
              <a:lnSpc>
                <a:spcPct val="80000"/>
              </a:lnSpc>
            </a:pPr>
            <a:endParaRPr lang="en-US" sz="1000" smtClean="0"/>
          </a:p>
        </p:txBody>
      </p:sp>
      <p:sp>
        <p:nvSpPr>
          <p:cNvPr id="65540" name="Slide Number Placeholder 4"/>
          <p:cNvSpPr>
            <a:spLocks noGrp="1"/>
          </p:cNvSpPr>
          <p:nvPr>
            <p:ph type="sldNum" sz="quarter" idx="5"/>
          </p:nvPr>
        </p:nvSpPr>
        <p:spPr/>
        <p:txBody>
          <a:bodyPr/>
          <a:lstStyle/>
          <a:p>
            <a:pPr defTabSz="935038">
              <a:defRPr/>
            </a:pPr>
            <a:fld id="{F95580A0-8A42-479D-A167-AC750C4B0665}" type="slidenum">
              <a:rPr lang="en-US" smtClean="0">
                <a:latin typeface="Arial" charset="0"/>
              </a:rPr>
              <a:pPr defTabSz="935038">
                <a:defRPr/>
              </a:pPr>
              <a:t>2</a:t>
            </a:fld>
            <a:endParaRPr 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US" sz="1000" smtClean="0"/>
          </a:p>
        </p:txBody>
      </p:sp>
      <p:sp>
        <p:nvSpPr>
          <p:cNvPr id="83972" name="Slide Number Placeholder 4"/>
          <p:cNvSpPr>
            <a:spLocks noGrp="1"/>
          </p:cNvSpPr>
          <p:nvPr>
            <p:ph type="sldNum" sz="quarter" idx="5"/>
          </p:nvPr>
        </p:nvSpPr>
        <p:spPr/>
        <p:txBody>
          <a:bodyPr/>
          <a:lstStyle/>
          <a:p>
            <a:pPr defTabSz="935038">
              <a:defRPr/>
            </a:pPr>
            <a:fld id="{5E0B2029-84AD-45B9-9643-4AECD027BA14}" type="slidenum">
              <a:rPr lang="en-US" smtClean="0">
                <a:latin typeface="Arial" charset="0"/>
              </a:rPr>
              <a:pPr defTabSz="935038">
                <a:defRPr/>
              </a:pPr>
              <a:t>23</a:t>
            </a:fld>
            <a:endParaRPr 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endParaRPr lang="en-US" sz="1000" smtClean="0"/>
          </a:p>
        </p:txBody>
      </p:sp>
      <p:sp>
        <p:nvSpPr>
          <p:cNvPr id="84996" name="Slide Number Placeholder 4"/>
          <p:cNvSpPr>
            <a:spLocks noGrp="1"/>
          </p:cNvSpPr>
          <p:nvPr>
            <p:ph type="sldNum" sz="quarter" idx="5"/>
          </p:nvPr>
        </p:nvSpPr>
        <p:spPr/>
        <p:txBody>
          <a:bodyPr/>
          <a:lstStyle/>
          <a:p>
            <a:pPr defTabSz="935038">
              <a:defRPr/>
            </a:pPr>
            <a:fld id="{5CBE6842-BC09-400F-AA1E-133B4416B89E}" type="slidenum">
              <a:rPr lang="en-US" smtClean="0">
                <a:latin typeface="Arial" charset="0"/>
              </a:rPr>
              <a:pPr defTabSz="935038">
                <a:defRPr/>
              </a:pPr>
              <a:t>25</a:t>
            </a:fld>
            <a:endParaRPr 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marL="188913" indent="-188913" eaLnBrk="1" hangingPunct="1">
              <a:lnSpc>
                <a:spcPct val="80000"/>
              </a:lnSpc>
            </a:pPr>
            <a:endParaRPr lang="en-US" sz="800" smtClean="0"/>
          </a:p>
        </p:txBody>
      </p:sp>
      <p:sp>
        <p:nvSpPr>
          <p:cNvPr id="86020" name="Slide Number Placeholder 4"/>
          <p:cNvSpPr>
            <a:spLocks noGrp="1"/>
          </p:cNvSpPr>
          <p:nvPr>
            <p:ph type="sldNum" sz="quarter" idx="5"/>
          </p:nvPr>
        </p:nvSpPr>
        <p:spPr/>
        <p:txBody>
          <a:bodyPr/>
          <a:lstStyle/>
          <a:p>
            <a:pPr defTabSz="935038">
              <a:defRPr/>
            </a:pPr>
            <a:fld id="{47B2E181-9BA5-4AC6-87E5-129A719C6AFC}" type="slidenum">
              <a:rPr lang="en-US" smtClean="0">
                <a:latin typeface="Arial" charset="0"/>
              </a:rPr>
              <a:pPr defTabSz="935038">
                <a:defRPr/>
              </a:pPr>
              <a:t>26</a:t>
            </a:fld>
            <a:endParaRPr 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pPr marL="188913" indent="-188913" eaLnBrk="1" hangingPunct="1">
              <a:lnSpc>
                <a:spcPct val="80000"/>
              </a:lnSpc>
            </a:pPr>
            <a:endParaRPr lang="en-US" sz="800" smtClean="0"/>
          </a:p>
        </p:txBody>
      </p:sp>
      <p:sp>
        <p:nvSpPr>
          <p:cNvPr id="87044" name="Slide Number Placeholder 4"/>
          <p:cNvSpPr>
            <a:spLocks noGrp="1"/>
          </p:cNvSpPr>
          <p:nvPr>
            <p:ph type="sldNum" sz="quarter" idx="5"/>
          </p:nvPr>
        </p:nvSpPr>
        <p:spPr/>
        <p:txBody>
          <a:bodyPr/>
          <a:lstStyle/>
          <a:p>
            <a:pPr defTabSz="935038">
              <a:defRPr/>
            </a:pPr>
            <a:fld id="{F7EAC49B-FC5E-4188-8E17-BDE3AE1BAC51}" type="slidenum">
              <a:rPr lang="en-US" smtClean="0">
                <a:latin typeface="Arial" charset="0"/>
              </a:rPr>
              <a:pPr defTabSz="935038">
                <a:defRPr/>
              </a:pPr>
              <a:t>27</a:t>
            </a:fld>
            <a:endParaRPr 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marL="188913" indent="-188913" eaLnBrk="1" hangingPunct="1">
              <a:lnSpc>
                <a:spcPct val="80000"/>
              </a:lnSpc>
            </a:pPr>
            <a:endParaRPr lang="en-US" sz="800" smtClean="0"/>
          </a:p>
        </p:txBody>
      </p:sp>
      <p:sp>
        <p:nvSpPr>
          <p:cNvPr id="88068" name="Slide Number Placeholder 4"/>
          <p:cNvSpPr>
            <a:spLocks noGrp="1"/>
          </p:cNvSpPr>
          <p:nvPr>
            <p:ph type="sldNum" sz="quarter" idx="5"/>
          </p:nvPr>
        </p:nvSpPr>
        <p:spPr/>
        <p:txBody>
          <a:bodyPr/>
          <a:lstStyle/>
          <a:p>
            <a:pPr defTabSz="935038">
              <a:defRPr/>
            </a:pPr>
            <a:fld id="{0E7C3E66-3AD7-433D-AA78-2B53702532A5}" type="slidenum">
              <a:rPr lang="en-US" smtClean="0">
                <a:latin typeface="Arial" charset="0"/>
              </a:rPr>
              <a:pPr defTabSz="935038">
                <a:defRPr/>
              </a:pPr>
              <a:t>28</a:t>
            </a:fld>
            <a:endParaRPr 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mtClean="0"/>
          </a:p>
        </p:txBody>
      </p:sp>
      <p:sp>
        <p:nvSpPr>
          <p:cNvPr id="89092" name="Slide Number Placeholder 3"/>
          <p:cNvSpPr>
            <a:spLocks noGrp="1"/>
          </p:cNvSpPr>
          <p:nvPr>
            <p:ph type="sldNum" sz="quarter" idx="5"/>
          </p:nvPr>
        </p:nvSpPr>
        <p:spPr/>
        <p:txBody>
          <a:bodyPr/>
          <a:lstStyle/>
          <a:p>
            <a:pPr defTabSz="935038">
              <a:defRPr/>
            </a:pPr>
            <a:fld id="{EC123CD4-DCA2-4532-97D2-F072DFD95E71}" type="slidenum">
              <a:rPr lang="en-US" smtClean="0">
                <a:latin typeface="Arial" charset="0"/>
              </a:rPr>
              <a:pPr defTabSz="935038">
                <a:defRPr/>
              </a:pPr>
              <a:t>29</a:t>
            </a:fld>
            <a:endParaRPr 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smtClean="0"/>
          </a:p>
        </p:txBody>
      </p:sp>
      <p:sp>
        <p:nvSpPr>
          <p:cNvPr id="90116" name="Slide Number Placeholder 3"/>
          <p:cNvSpPr>
            <a:spLocks noGrp="1"/>
          </p:cNvSpPr>
          <p:nvPr>
            <p:ph type="sldNum" sz="quarter" idx="5"/>
          </p:nvPr>
        </p:nvSpPr>
        <p:spPr/>
        <p:txBody>
          <a:bodyPr/>
          <a:lstStyle/>
          <a:p>
            <a:pPr defTabSz="935038">
              <a:defRPr/>
            </a:pPr>
            <a:fld id="{546E75B9-EB2E-4D55-8063-686F157CFE03}" type="slidenum">
              <a:rPr lang="en-US" smtClean="0">
                <a:latin typeface="Arial" charset="0"/>
              </a:rPr>
              <a:pPr defTabSz="935038">
                <a:defRPr/>
              </a:pPr>
              <a:t>30</a:t>
            </a:fld>
            <a:endParaRPr 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smtClean="0"/>
          </a:p>
        </p:txBody>
      </p:sp>
      <p:sp>
        <p:nvSpPr>
          <p:cNvPr id="91140" name="Slide Number Placeholder 3"/>
          <p:cNvSpPr>
            <a:spLocks noGrp="1"/>
          </p:cNvSpPr>
          <p:nvPr>
            <p:ph type="sldNum" sz="quarter" idx="5"/>
          </p:nvPr>
        </p:nvSpPr>
        <p:spPr/>
        <p:txBody>
          <a:bodyPr/>
          <a:lstStyle/>
          <a:p>
            <a:pPr defTabSz="935038">
              <a:defRPr/>
            </a:pPr>
            <a:fld id="{2F203686-6B00-444F-85F5-290208FBA4ED}" type="slidenum">
              <a:rPr lang="en-US" smtClean="0">
                <a:latin typeface="Arial" charset="0"/>
              </a:rPr>
              <a:pPr defTabSz="935038">
                <a:defRPr/>
              </a:pPr>
              <a:t>31</a:t>
            </a:fld>
            <a:endParaRPr 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82688" y="698500"/>
            <a:ext cx="4648200" cy="3486150"/>
          </a:xfrm>
          <a:ln/>
        </p:spPr>
      </p:sp>
      <p:sp>
        <p:nvSpPr>
          <p:cNvPr id="91139" name="Rectangle 3"/>
          <p:cNvSpPr>
            <a:spLocks noGrp="1" noChangeArrowheads="1"/>
          </p:cNvSpPr>
          <p:nvPr>
            <p:ph type="body" idx="1"/>
          </p:nvPr>
        </p:nvSpPr>
        <p:spPr>
          <a:xfrm>
            <a:off x="701675" y="4414838"/>
            <a:ext cx="5607050" cy="4183062"/>
          </a:xfrm>
          <a:noFill/>
          <a:ln/>
        </p:spPr>
        <p:txBody>
          <a:bodyPr/>
          <a:lstStyle/>
          <a:p>
            <a:pPr eaLnBrk="1" hangingPunct="1"/>
            <a:endParaRPr lang="en-US" sz="1000" smtClean="0"/>
          </a:p>
        </p:txBody>
      </p:sp>
      <p:sp>
        <p:nvSpPr>
          <p:cNvPr id="92164" name="Slide Number Placeholder 4"/>
          <p:cNvSpPr>
            <a:spLocks noGrp="1"/>
          </p:cNvSpPr>
          <p:nvPr>
            <p:ph type="sldNum" sz="quarter" idx="5"/>
          </p:nvPr>
        </p:nvSpPr>
        <p:spPr/>
        <p:txBody>
          <a:bodyPr/>
          <a:lstStyle/>
          <a:p>
            <a:pPr defTabSz="935038">
              <a:defRPr/>
            </a:pPr>
            <a:fld id="{AFBFEF2B-8CD2-4AA9-9536-C2FBF5974A6A}" type="slidenum">
              <a:rPr lang="en-US" smtClean="0">
                <a:latin typeface="Arial" charset="0"/>
              </a:rPr>
              <a:pPr defTabSz="935038">
                <a:defRPr/>
              </a:pPr>
              <a:t>32</a:t>
            </a:fld>
            <a:endParaRPr 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r>
              <a:rPr lang="en-US" dirty="0" smtClean="0"/>
              <a:t>The coal resources for the IPCC scenarios come from a 2000 Special Report on the IPCC Emissions Scenarios at http://www.grida.no/climate/ipcc/emission/071.htm  with this comment:</a:t>
            </a:r>
          </a:p>
          <a:p>
            <a:endParaRPr lang="en-US" dirty="0" smtClean="0"/>
          </a:p>
          <a:p>
            <a:r>
              <a:rPr lang="en-US" dirty="0" smtClean="0"/>
              <a:t>“Coal reserves are different in character to oil and gas - coal occurs in seams, often covers large areas, and relatively limited exploration is required to provide a reasonable estimate of coal in place. Total coal in place is estimated at about 220-280 ZJ (WEC, 1995a; </a:t>
            </a:r>
            <a:r>
              <a:rPr lang="en-US" dirty="0" err="1" smtClean="0"/>
              <a:t>Rogner</a:t>
            </a:r>
            <a:r>
              <a:rPr lang="en-US" dirty="0" smtClean="0"/>
              <a:t>, 1996; 1997; Gregory and </a:t>
            </a:r>
            <a:r>
              <a:rPr lang="en-US" dirty="0" err="1" smtClean="0"/>
              <a:t>Rogner</a:t>
            </a:r>
            <a:r>
              <a:rPr lang="en-US" dirty="0" smtClean="0"/>
              <a:t>, 1998). Of this total, about 22.9 ZJ are classified as recoverable reserves (WEC, 1995a; 1998), over 200 times current production levels. The question is the extent to which additional resources can be upgraded to reserves. WEC (1995a; 1998) estimates additional recoverable reserves at about 80 ZJ, although it is not clear under what conditions these reserves would become economically attractive.”</a:t>
            </a:r>
          </a:p>
          <a:p>
            <a:endParaRPr lang="en-US" dirty="0" smtClean="0"/>
          </a:p>
          <a:p>
            <a:r>
              <a:rPr lang="en-US" dirty="0" smtClean="0"/>
              <a:t>In the WEC surveys Proved recoverable reserves are the tonnage </a:t>
            </a:r>
            <a:r>
              <a:rPr lang="en-US" i="1" dirty="0" smtClean="0"/>
              <a:t>within the proved amount in place that can be </a:t>
            </a:r>
            <a:r>
              <a:rPr lang="en-US" dirty="0" smtClean="0"/>
              <a:t>recovered in the future under present and expected local economic conditions with existing available technology.</a:t>
            </a:r>
          </a:p>
          <a:p>
            <a:endParaRPr lang="en-US" dirty="0" smtClean="0"/>
          </a:p>
          <a:p>
            <a:r>
              <a:rPr lang="en-US" dirty="0" smtClean="0"/>
              <a:t>In the WEC surveys Estimated additional reserves recoverable is the tonnage </a:t>
            </a:r>
            <a:r>
              <a:rPr lang="en-US" i="1" dirty="0" smtClean="0"/>
              <a:t>within the estimated additional amount in </a:t>
            </a:r>
            <a:r>
              <a:rPr lang="en-US" dirty="0" smtClean="0"/>
              <a:t>place that geological and engineering information indicates with reasonable certainty might be recovered in the future.</a:t>
            </a:r>
          </a:p>
          <a:p>
            <a:endParaRPr lang="en-US" dirty="0" smtClean="0"/>
          </a:p>
          <a:p>
            <a:r>
              <a:rPr lang="en-US" dirty="0" smtClean="0"/>
              <a:t>IPCC Reserves Identified = WEC Proved recoverable reserves</a:t>
            </a:r>
          </a:p>
          <a:p>
            <a:r>
              <a:rPr lang="en-US" dirty="0" smtClean="0"/>
              <a:t>IPCC Recoverable with technological progress = WEC Additional recoverable reserves</a:t>
            </a:r>
          </a:p>
          <a:p>
            <a:endParaRPr lang="en-US" dirty="0" smtClean="0"/>
          </a:p>
          <a:p>
            <a:r>
              <a:rPr lang="en-US" dirty="0" smtClean="0"/>
              <a:t>From the 4</a:t>
            </a:r>
            <a:r>
              <a:rPr lang="en-US" baseline="30000" dirty="0" smtClean="0"/>
              <a:t>th</a:t>
            </a:r>
            <a:r>
              <a:rPr lang="en-US" dirty="0" smtClean="0"/>
              <a:t> Assessment Report, Working Group III, Chapter 4, Energy Supplies at http://www.ipcc.ch/ipccreports/ar4-wg3.htm is this comment (the only one I can find!) on coal resources for the IPCC scenarios</a:t>
            </a:r>
          </a:p>
          <a:p>
            <a:endParaRPr lang="en-US" dirty="0" smtClean="0"/>
          </a:p>
          <a:p>
            <a:r>
              <a:rPr lang="en-US" dirty="0" smtClean="0"/>
              <a:t>“Coal is the world’s most abundant fossil fuel and continues to be a vital resource in many countries (IEA, 2003e). In 2005, coal accounted for around 25% of total world energy consumption primarily in the electricity and industrial sectors </a:t>
            </a:r>
            <a:r>
              <a:rPr lang="pt-BR" dirty="0" smtClean="0"/>
              <a:t>(BP, 2005; US EIA, 2005; Enerdata, 2004). Global proven </a:t>
            </a:r>
            <a:r>
              <a:rPr lang="en-US" dirty="0" smtClean="0"/>
              <a:t>recoverable reserves of coal are about 22,000 EJ (BP, 2004; WEC, 2004b) with another 11,000 EJ of probable reserves and an estimated additional possible resource of 100,000 EJ for all types. Although coal deposits are widely distributed, over half of the world’s recoverable reserves are located in the US (27%), Russia (17%) and China (13%). India, Australia, South Africa, Ukraine, Kazakhstan and the former Yugoslavia account for an additional 33% (US DOE, 2005). Two thirds of the proven reserves are hard coal (anthracite and bituminous) and the remainder are sub-bituminous and lignite. Together these resources represent stores of over 12,800 GtCO2. Consumption was around 120 EJ/yr in 2005, which introduced approximately 9.2 GtCO2/yr into the atmosphere.”</a:t>
            </a:r>
          </a:p>
          <a:p>
            <a:endParaRPr lang="en-US" dirty="0" smtClean="0"/>
          </a:p>
          <a:p>
            <a:r>
              <a:rPr lang="en-US" dirty="0" smtClean="0"/>
              <a:t>Possible resource of 5Tt possible resource with no reference</a:t>
            </a:r>
          </a:p>
        </p:txBody>
      </p:sp>
      <p:sp>
        <p:nvSpPr>
          <p:cNvPr id="93188" name="Slide Number Placeholder 4"/>
          <p:cNvSpPr>
            <a:spLocks noGrp="1"/>
          </p:cNvSpPr>
          <p:nvPr>
            <p:ph type="sldNum" sz="quarter" idx="5"/>
          </p:nvPr>
        </p:nvSpPr>
        <p:spPr/>
        <p:txBody>
          <a:bodyPr/>
          <a:lstStyle/>
          <a:p>
            <a:pPr defTabSz="935038">
              <a:defRPr/>
            </a:pPr>
            <a:fld id="{C26F0661-D9B9-4F41-9E5E-8E9FAF582C9C}" type="slidenum">
              <a:rPr lang="en-US" smtClean="0">
                <a:latin typeface="Arial" charset="0"/>
              </a:rPr>
              <a:pPr defTabSz="935038">
                <a:defRPr/>
              </a:pPr>
              <a:t>33</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82688" y="698500"/>
            <a:ext cx="4648200" cy="3486150"/>
          </a:xfrm>
          <a:ln/>
        </p:spPr>
      </p:sp>
      <p:sp>
        <p:nvSpPr>
          <p:cNvPr id="65539" name="Rectangle 3"/>
          <p:cNvSpPr>
            <a:spLocks noGrp="1" noChangeArrowheads="1"/>
          </p:cNvSpPr>
          <p:nvPr>
            <p:ph type="body" idx="1"/>
          </p:nvPr>
        </p:nvSpPr>
        <p:spPr>
          <a:xfrm>
            <a:off x="701675" y="4414838"/>
            <a:ext cx="5607050" cy="4183062"/>
          </a:xfrm>
          <a:noFill/>
          <a:ln/>
        </p:spPr>
        <p:txBody>
          <a:bodyPr/>
          <a:lstStyle/>
          <a:p>
            <a:pPr eaLnBrk="1" hangingPunct="1">
              <a:lnSpc>
                <a:spcPct val="80000"/>
              </a:lnSpc>
            </a:pPr>
            <a:r>
              <a:rPr lang="en-US" sz="1000" smtClean="0"/>
              <a:t>Range </a:t>
            </a:r>
            <a:r>
              <a:rPr lang="en-US" sz="1000" dirty="0" smtClean="0"/>
              <a:t>from 2010 to 2100 is 6:1</a:t>
            </a:r>
          </a:p>
          <a:p>
            <a:pPr eaLnBrk="1" hangingPunct="1">
              <a:lnSpc>
                <a:spcPct val="80000"/>
              </a:lnSpc>
            </a:pPr>
            <a:endParaRPr lang="en-US" sz="1000" dirty="0" smtClean="0"/>
          </a:p>
        </p:txBody>
      </p:sp>
      <p:sp>
        <p:nvSpPr>
          <p:cNvPr id="66564" name="Slide Number Placeholder 4"/>
          <p:cNvSpPr>
            <a:spLocks noGrp="1"/>
          </p:cNvSpPr>
          <p:nvPr>
            <p:ph type="sldNum" sz="quarter" idx="5"/>
          </p:nvPr>
        </p:nvSpPr>
        <p:spPr/>
        <p:txBody>
          <a:bodyPr/>
          <a:lstStyle/>
          <a:p>
            <a:pPr defTabSz="935038">
              <a:defRPr/>
            </a:pPr>
            <a:fld id="{E72309F8-4CDB-4F22-887C-ADD4EADDE6BE}" type="slidenum">
              <a:rPr lang="en-US" smtClean="0">
                <a:latin typeface="Arial" charset="0"/>
              </a:rPr>
              <a:pPr defTabSz="935038">
                <a:defRPr/>
              </a:pPr>
              <a:t>3</a:t>
            </a:fld>
            <a:endParaRPr 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pPr eaLnBrk="1" hangingPunct="1"/>
            <a:endParaRPr lang="en-US" sz="1000" smtClean="0"/>
          </a:p>
        </p:txBody>
      </p:sp>
      <p:sp>
        <p:nvSpPr>
          <p:cNvPr id="94212" name="Slide Number Placeholder 4"/>
          <p:cNvSpPr>
            <a:spLocks noGrp="1"/>
          </p:cNvSpPr>
          <p:nvPr>
            <p:ph type="sldNum" sz="quarter" idx="5"/>
          </p:nvPr>
        </p:nvSpPr>
        <p:spPr/>
        <p:txBody>
          <a:bodyPr/>
          <a:lstStyle/>
          <a:p>
            <a:pPr defTabSz="935038">
              <a:defRPr/>
            </a:pPr>
            <a:fld id="{6B7E8874-0FCF-47BA-A9C1-3C67C175AFEE}" type="slidenum">
              <a:rPr lang="en-US" smtClean="0">
                <a:latin typeface="Arial" charset="0"/>
              </a:rPr>
              <a:pPr defTabSz="935038">
                <a:defRPr/>
              </a:pPr>
              <a:t>34</a:t>
            </a:fld>
            <a:endParaRPr 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eaLnBrk="1" hangingPunct="1"/>
            <a:endParaRPr lang="en-US" sz="1000" smtClean="0"/>
          </a:p>
        </p:txBody>
      </p:sp>
      <p:sp>
        <p:nvSpPr>
          <p:cNvPr id="95236" name="Slide Number Placeholder 4"/>
          <p:cNvSpPr>
            <a:spLocks noGrp="1"/>
          </p:cNvSpPr>
          <p:nvPr>
            <p:ph type="sldNum" sz="quarter" idx="5"/>
          </p:nvPr>
        </p:nvSpPr>
        <p:spPr/>
        <p:txBody>
          <a:bodyPr/>
          <a:lstStyle/>
          <a:p>
            <a:pPr defTabSz="935038">
              <a:defRPr/>
            </a:pPr>
            <a:fld id="{1E164F10-0754-4223-832F-0D6DCD233B86}" type="slidenum">
              <a:rPr lang="en-US" smtClean="0">
                <a:latin typeface="Arial" charset="0"/>
              </a:rPr>
              <a:pPr defTabSz="935038">
                <a:defRPr/>
              </a:pPr>
              <a:t>35</a:t>
            </a:fld>
            <a:endParaRPr 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82688" y="698500"/>
            <a:ext cx="4648200" cy="3486150"/>
          </a:xfrm>
          <a:ln/>
        </p:spPr>
      </p:sp>
      <p:sp>
        <p:nvSpPr>
          <p:cNvPr id="95235" name="Rectangle 3"/>
          <p:cNvSpPr>
            <a:spLocks noGrp="1" noChangeArrowheads="1"/>
          </p:cNvSpPr>
          <p:nvPr>
            <p:ph type="body" idx="1"/>
          </p:nvPr>
        </p:nvSpPr>
        <p:spPr>
          <a:xfrm>
            <a:off x="701675" y="4414838"/>
            <a:ext cx="5607050" cy="4183062"/>
          </a:xfrm>
          <a:noFill/>
          <a:ln/>
        </p:spPr>
        <p:txBody>
          <a:bodyPr/>
          <a:lstStyle/>
          <a:p>
            <a:pPr marL="227013" indent="-227013" eaLnBrk="1" hangingPunct="1"/>
            <a:r>
              <a:rPr lang="en-US" smtClean="0"/>
              <a:t>IPCC</a:t>
            </a:r>
            <a:r>
              <a:rPr lang="en-US" sz="1000" smtClean="0"/>
              <a:t> </a:t>
            </a:r>
            <a:r>
              <a:rPr lang="en-US" smtClean="0"/>
              <a:t>Carbon</a:t>
            </a:r>
            <a:r>
              <a:rPr lang="en-US" sz="1000" smtClean="0"/>
              <a:t> coefficients </a:t>
            </a:r>
            <a:r>
              <a:rPr lang="en-US" smtClean="0"/>
              <a:t>gCO2/MJ</a:t>
            </a:r>
            <a:r>
              <a:rPr lang="en-US" sz="1000" smtClean="0"/>
              <a:t> </a:t>
            </a:r>
            <a:r>
              <a:rPr lang="en-US" smtClean="0"/>
              <a:t>oil</a:t>
            </a:r>
            <a:r>
              <a:rPr lang="en-US" sz="1000" smtClean="0"/>
              <a:t> </a:t>
            </a:r>
            <a:r>
              <a:rPr lang="en-US" smtClean="0"/>
              <a:t>76.3</a:t>
            </a:r>
            <a:r>
              <a:rPr lang="en-US" sz="1000" smtClean="0"/>
              <a:t> </a:t>
            </a:r>
            <a:r>
              <a:rPr lang="en-US" smtClean="0"/>
              <a:t>gas</a:t>
            </a:r>
            <a:r>
              <a:rPr lang="en-US" sz="1000" smtClean="0"/>
              <a:t> </a:t>
            </a:r>
            <a:r>
              <a:rPr lang="en-US" smtClean="0"/>
              <a:t>52.4</a:t>
            </a:r>
            <a:r>
              <a:rPr lang="en-US" sz="1000" smtClean="0"/>
              <a:t> </a:t>
            </a:r>
            <a:r>
              <a:rPr lang="en-US" smtClean="0"/>
              <a:t>coal</a:t>
            </a:r>
            <a:r>
              <a:rPr lang="en-US" sz="1000" smtClean="0"/>
              <a:t> </a:t>
            </a:r>
            <a:r>
              <a:rPr lang="en-US" smtClean="0"/>
              <a:t>92.0, </a:t>
            </a:r>
            <a:r>
              <a:rPr lang="en-US" sz="1000" smtClean="0"/>
              <a:t> IPCC Carbon coefficients in Table 4.2 in the Working Group III report at http://www.ipcc.ch/ipccreports/ar4-wg3.htm </a:t>
            </a:r>
          </a:p>
          <a:p>
            <a:pPr marL="227013" indent="-227013" eaLnBrk="1" hangingPunct="1"/>
            <a:endParaRPr lang="en-US" sz="1000" smtClean="0"/>
          </a:p>
          <a:p>
            <a:pPr marL="227013" indent="-227013" eaLnBrk="1" hangingPunct="1"/>
            <a:r>
              <a:rPr lang="en-US" sz="1000" smtClean="0"/>
              <a:t>For coal I used the energy density given for production in the BP Statistical Review, 0.5toe/t.</a:t>
            </a:r>
          </a:p>
          <a:p>
            <a:pPr marL="227013" indent="-227013" eaLnBrk="1" hangingPunct="1"/>
            <a:r>
              <a:rPr lang="en-US" sz="1000" smtClean="0"/>
              <a:t>I weighted oil and gas by production in the BP Statistical Review 0.75tC/toe. </a:t>
            </a:r>
          </a:p>
          <a:p>
            <a:pPr marL="227013" indent="-227013" eaLnBrk="1" hangingPunct="1"/>
            <a:endParaRPr lang="en-US" sz="1000" smtClean="0"/>
          </a:p>
          <a:p>
            <a:pPr marL="227013" indent="-227013" eaLnBrk="1" hangingPunct="1"/>
            <a:r>
              <a:rPr lang="en-US" sz="1000" smtClean="0"/>
              <a:t>1GtC = 1Gt of carbon = 3.7Gt CO2</a:t>
            </a:r>
          </a:p>
          <a:p>
            <a:pPr marL="227013" indent="-227013" eaLnBrk="1" hangingPunct="1"/>
            <a:endParaRPr lang="en-US" sz="1000" smtClean="0"/>
          </a:p>
        </p:txBody>
      </p:sp>
      <p:sp>
        <p:nvSpPr>
          <p:cNvPr id="96260" name="Slide Number Placeholder 4"/>
          <p:cNvSpPr>
            <a:spLocks noGrp="1"/>
          </p:cNvSpPr>
          <p:nvPr>
            <p:ph type="sldNum" sz="quarter" idx="5"/>
          </p:nvPr>
        </p:nvSpPr>
        <p:spPr/>
        <p:txBody>
          <a:bodyPr/>
          <a:lstStyle/>
          <a:p>
            <a:pPr defTabSz="935038">
              <a:defRPr/>
            </a:pPr>
            <a:fld id="{AA018128-3ECB-4450-95AA-E709C20120B5}" type="slidenum">
              <a:rPr lang="en-US" smtClean="0">
                <a:latin typeface="Arial" charset="0"/>
              </a:rPr>
              <a:pPr defTabSz="935038">
                <a:defRPr/>
              </a:pPr>
              <a:t>37</a:t>
            </a:fld>
            <a:endParaRPr 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82688" y="698500"/>
            <a:ext cx="4648200" cy="3486150"/>
          </a:xfrm>
          <a:ln/>
        </p:spPr>
      </p:sp>
      <p:sp>
        <p:nvSpPr>
          <p:cNvPr id="96259" name="Rectangle 3"/>
          <p:cNvSpPr>
            <a:spLocks noGrp="1" noChangeArrowheads="1"/>
          </p:cNvSpPr>
          <p:nvPr>
            <p:ph type="body" idx="1"/>
          </p:nvPr>
        </p:nvSpPr>
        <p:spPr>
          <a:xfrm>
            <a:off x="701675" y="4414838"/>
            <a:ext cx="5607050" cy="4183062"/>
          </a:xfrm>
          <a:noFill/>
          <a:ln/>
        </p:spPr>
        <p:txBody>
          <a:bodyPr/>
          <a:lstStyle/>
          <a:p>
            <a:pPr eaLnBrk="1" hangingPunct="1"/>
            <a:endParaRPr lang="en-US" sz="1000" dirty="0" smtClean="0">
              <a:sym typeface="Symbol" pitchFamily="18" charset="2"/>
            </a:endParaRPr>
          </a:p>
          <a:p>
            <a:pPr eaLnBrk="1" hangingPunct="1"/>
            <a:endParaRPr lang="en-US" sz="1000" dirty="0" smtClean="0">
              <a:sym typeface="Symbol" pitchFamily="18" charset="2"/>
            </a:endParaRPr>
          </a:p>
          <a:p>
            <a:pPr>
              <a:lnSpc>
                <a:spcPct val="120000"/>
              </a:lnSpc>
              <a:spcBef>
                <a:spcPct val="20000"/>
              </a:spcBef>
              <a:buFont typeface="Wingdings" pitchFamily="2" charset="2"/>
              <a:buNone/>
            </a:pPr>
            <a:endParaRPr lang="en-GB" sz="1000" dirty="0" smtClean="0">
              <a:solidFill>
                <a:srgbClr val="F02800"/>
              </a:solidFill>
            </a:endParaRPr>
          </a:p>
        </p:txBody>
      </p:sp>
      <p:sp>
        <p:nvSpPr>
          <p:cNvPr id="97284" name="Slide Number Placeholder 4"/>
          <p:cNvSpPr>
            <a:spLocks noGrp="1"/>
          </p:cNvSpPr>
          <p:nvPr>
            <p:ph type="sldNum" sz="quarter" idx="5"/>
          </p:nvPr>
        </p:nvSpPr>
        <p:spPr/>
        <p:txBody>
          <a:bodyPr/>
          <a:lstStyle/>
          <a:p>
            <a:pPr defTabSz="935038">
              <a:defRPr/>
            </a:pPr>
            <a:fld id="{3BACF13D-0CDA-4066-8D8D-F06480FC41E2}" type="slidenum">
              <a:rPr lang="en-US" smtClean="0">
                <a:latin typeface="Arial" charset="0"/>
              </a:rPr>
              <a:pPr defTabSz="935038">
                <a:defRPr/>
              </a:pPr>
              <a:t>38</a:t>
            </a:fld>
            <a:endParaRPr 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r>
              <a:rPr lang="en-US" smtClean="0"/>
              <a:t>NASA MODIS January 8, 2010</a:t>
            </a:r>
          </a:p>
        </p:txBody>
      </p:sp>
      <p:sp>
        <p:nvSpPr>
          <p:cNvPr id="98308" name="Slide Number Placeholder 3"/>
          <p:cNvSpPr>
            <a:spLocks noGrp="1"/>
          </p:cNvSpPr>
          <p:nvPr>
            <p:ph type="sldNum" sz="quarter" idx="5"/>
          </p:nvPr>
        </p:nvSpPr>
        <p:spPr/>
        <p:txBody>
          <a:bodyPr/>
          <a:lstStyle/>
          <a:p>
            <a:pPr defTabSz="935038">
              <a:defRPr/>
            </a:pPr>
            <a:fld id="{F1AB1539-433D-4A4B-9735-7D44D791EB9A}" type="slidenum">
              <a:rPr lang="en-US" smtClean="0">
                <a:latin typeface="Arial" charset="0"/>
              </a:rPr>
              <a:pPr defTabSz="935038">
                <a:defRPr/>
              </a:pPr>
              <a:t>39</a:t>
            </a:fld>
            <a:endParaRPr 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C6FDC11-576F-4FC9-87DD-0852EF25BA4E}" type="slidenum">
              <a:rPr lang="en-US" smtClean="0"/>
              <a:pPr>
                <a:defRPr/>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Reference</a:t>
            </a:r>
            <a:r>
              <a:rPr lang="en-US" baseline="0" dirty="0" smtClean="0"/>
              <a:t> is Richard Gray, from </a:t>
            </a:r>
            <a:r>
              <a:rPr lang="en-US" baseline="0" smtClean="0"/>
              <a:t>the Telegraph</a:t>
            </a:r>
            <a:endParaRPr lang="en-US"/>
          </a:p>
        </p:txBody>
      </p:sp>
      <p:sp>
        <p:nvSpPr>
          <p:cNvPr id="4" name="Slide Number Placeholder 3"/>
          <p:cNvSpPr>
            <a:spLocks noGrp="1"/>
          </p:cNvSpPr>
          <p:nvPr>
            <p:ph type="sldNum" sz="quarter" idx="10"/>
          </p:nvPr>
        </p:nvSpPr>
        <p:spPr/>
        <p:txBody>
          <a:bodyPr/>
          <a:lstStyle/>
          <a:p>
            <a:pPr>
              <a:defRPr/>
            </a:pPr>
            <a:fld id="{EC6FDC11-576F-4FC9-87DD-0852EF25BA4E}" type="slidenum">
              <a:rPr lang="en-US" smtClean="0"/>
              <a:pPr>
                <a:defRPr/>
              </a:pPr>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a school science project,</a:t>
            </a:r>
            <a:r>
              <a:rPr lang="en-US" baseline="0" dirty="0" smtClean="0"/>
              <a:t> see</a:t>
            </a:r>
          </a:p>
          <a:p>
            <a:endParaRPr lang="en-US" baseline="0" dirty="0" smtClean="0"/>
          </a:p>
          <a:p>
            <a:r>
              <a:rPr lang="en-US" dirty="0" smtClean="0"/>
              <a:t>Warren Meyer,</a:t>
            </a:r>
            <a:r>
              <a:rPr lang="en-US" baseline="0" dirty="0" smtClean="0"/>
              <a:t> “</a:t>
            </a:r>
            <a:r>
              <a:rPr lang="en-US" dirty="0" smtClean="0"/>
              <a:t>Measuring the Phoenix Urban Heat Island”</a:t>
            </a:r>
          </a:p>
          <a:p>
            <a:endParaRPr lang="en-US" dirty="0" smtClean="0"/>
          </a:p>
          <a:p>
            <a:r>
              <a:rPr lang="en-US" dirty="0" smtClean="0"/>
              <a:t>http://www.climate-skeptic.com/2008/02/measureing-the.html</a:t>
            </a:r>
            <a:endParaRPr lang="en-US" dirty="0"/>
          </a:p>
        </p:txBody>
      </p:sp>
      <p:sp>
        <p:nvSpPr>
          <p:cNvPr id="4" name="Slide Number Placeholder 3"/>
          <p:cNvSpPr>
            <a:spLocks noGrp="1"/>
          </p:cNvSpPr>
          <p:nvPr>
            <p:ph type="sldNum" sz="quarter" idx="10"/>
          </p:nvPr>
        </p:nvSpPr>
        <p:spPr/>
        <p:txBody>
          <a:bodyPr/>
          <a:lstStyle/>
          <a:p>
            <a:pPr>
              <a:defRPr/>
            </a:pPr>
            <a:fld id="{EC6FDC11-576F-4FC9-87DD-0852EF25BA4E}" type="slidenum">
              <a:rPr lang="en-US" smtClean="0"/>
              <a:pPr>
                <a:defRPr/>
              </a:pPr>
              <a:t>42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C6FDC11-576F-4FC9-87DD-0852EF25BA4E}" type="slidenum">
              <a:rPr lang="en-US" smtClean="0"/>
              <a:pPr>
                <a:defRPr/>
              </a:pPr>
              <a:t>43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82688" y="698500"/>
            <a:ext cx="4648200" cy="3486150"/>
          </a:xfrm>
          <a:ln/>
        </p:spPr>
      </p:sp>
      <p:sp>
        <p:nvSpPr>
          <p:cNvPr id="100355" name="Rectangle 3"/>
          <p:cNvSpPr>
            <a:spLocks noGrp="1" noChangeArrowheads="1"/>
          </p:cNvSpPr>
          <p:nvPr>
            <p:ph type="body" idx="1"/>
          </p:nvPr>
        </p:nvSpPr>
        <p:spPr>
          <a:xfrm>
            <a:off x="701675" y="4414838"/>
            <a:ext cx="5607050" cy="4183062"/>
          </a:xfrm>
          <a:noFill/>
          <a:ln/>
        </p:spPr>
        <p:txBody>
          <a:bodyPr/>
          <a:lstStyle/>
          <a:p>
            <a:pPr>
              <a:lnSpc>
                <a:spcPct val="120000"/>
              </a:lnSpc>
              <a:spcBef>
                <a:spcPct val="20000"/>
              </a:spcBef>
              <a:buFont typeface="Wingdings" pitchFamily="2" charset="2"/>
              <a:buNone/>
            </a:pPr>
            <a:endParaRPr lang="en-GB" sz="1000" dirty="0" smtClean="0">
              <a:solidFill>
                <a:srgbClr val="F02800"/>
              </a:solidFill>
            </a:endParaRPr>
          </a:p>
        </p:txBody>
      </p:sp>
      <p:sp>
        <p:nvSpPr>
          <p:cNvPr id="101380" name="Slide Number Placeholder 4"/>
          <p:cNvSpPr>
            <a:spLocks noGrp="1"/>
          </p:cNvSpPr>
          <p:nvPr>
            <p:ph type="sldNum" sz="quarter" idx="5"/>
          </p:nvPr>
        </p:nvSpPr>
        <p:spPr/>
        <p:txBody>
          <a:bodyPr/>
          <a:lstStyle/>
          <a:p>
            <a:pPr defTabSz="935038">
              <a:defRPr/>
            </a:pPr>
            <a:fld id="{99F43987-C0C5-4804-93E7-9BA097010874}" type="slidenum">
              <a:rPr lang="en-US" smtClean="0">
                <a:latin typeface="Arial" charset="0"/>
              </a:rPr>
              <a:pPr defTabSz="935038">
                <a:defRPr/>
              </a:pPr>
              <a:t>45</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82688" y="698500"/>
            <a:ext cx="4648200" cy="3486150"/>
          </a:xfrm>
          <a:ln/>
        </p:spPr>
      </p:sp>
      <p:sp>
        <p:nvSpPr>
          <p:cNvPr id="66563" name="Rectangle 3"/>
          <p:cNvSpPr>
            <a:spLocks noGrp="1" noChangeArrowheads="1"/>
          </p:cNvSpPr>
          <p:nvPr>
            <p:ph type="body" idx="1"/>
          </p:nvPr>
        </p:nvSpPr>
        <p:spPr>
          <a:xfrm>
            <a:off x="701675" y="4414838"/>
            <a:ext cx="5607050" cy="4183062"/>
          </a:xfrm>
          <a:noFill/>
          <a:ln/>
        </p:spPr>
        <p:txBody>
          <a:bodyPr/>
          <a:lstStyle/>
          <a:p>
            <a:pPr eaLnBrk="1" hangingPunct="1"/>
            <a:endParaRPr lang="en-US" smtClean="0"/>
          </a:p>
        </p:txBody>
      </p:sp>
      <p:sp>
        <p:nvSpPr>
          <p:cNvPr id="67588" name="Slide Number Placeholder 4"/>
          <p:cNvSpPr>
            <a:spLocks noGrp="1"/>
          </p:cNvSpPr>
          <p:nvPr>
            <p:ph type="sldNum" sz="quarter" idx="5"/>
          </p:nvPr>
        </p:nvSpPr>
        <p:spPr/>
        <p:txBody>
          <a:bodyPr/>
          <a:lstStyle/>
          <a:p>
            <a:pPr defTabSz="935038">
              <a:defRPr/>
            </a:pPr>
            <a:fld id="{8979E50A-BEED-441C-9A2C-56E45FE0C2C0}" type="slidenum">
              <a:rPr lang="en-US" smtClean="0">
                <a:latin typeface="Arial" charset="0"/>
              </a:rPr>
              <a:pPr defTabSz="935038">
                <a:defRPr/>
              </a:pPr>
              <a:t>4</a:t>
            </a:fld>
            <a:endParaRPr lang="en-US"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dirty="0" smtClean="0"/>
          </a:p>
        </p:txBody>
      </p:sp>
      <p:sp>
        <p:nvSpPr>
          <p:cNvPr id="99332" name="Slide Number Placeholder 3"/>
          <p:cNvSpPr>
            <a:spLocks noGrp="1"/>
          </p:cNvSpPr>
          <p:nvPr>
            <p:ph type="sldNum" sz="quarter" idx="5"/>
          </p:nvPr>
        </p:nvSpPr>
        <p:spPr/>
        <p:txBody>
          <a:bodyPr/>
          <a:lstStyle/>
          <a:p>
            <a:pPr defTabSz="935038">
              <a:defRPr/>
            </a:pPr>
            <a:fld id="{68A5A6F0-4959-4637-9F2E-2EF12DC20D01}" type="slidenum">
              <a:rPr lang="en-US" smtClean="0">
                <a:latin typeface="Arial" charset="0"/>
              </a:rPr>
              <a:pPr defTabSz="935038">
                <a:defRPr/>
              </a:pPr>
              <a:t>46</a:t>
            </a:fld>
            <a:endParaRPr lang="en-U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r>
              <a:rPr lang="en-US" smtClean="0"/>
              <a:t>First peak in Land raw is 1823</a:t>
            </a:r>
          </a:p>
        </p:txBody>
      </p:sp>
      <p:sp>
        <p:nvSpPr>
          <p:cNvPr id="99332" name="Slide Number Placeholder 3"/>
          <p:cNvSpPr>
            <a:spLocks noGrp="1"/>
          </p:cNvSpPr>
          <p:nvPr>
            <p:ph type="sldNum" sz="quarter" idx="5"/>
          </p:nvPr>
        </p:nvSpPr>
        <p:spPr/>
        <p:txBody>
          <a:bodyPr/>
          <a:lstStyle/>
          <a:p>
            <a:pPr defTabSz="934936">
              <a:defRPr/>
            </a:pPr>
            <a:fld id="{68A5A6F0-4959-4637-9F2E-2EF12DC20D01}" type="slidenum">
              <a:rPr lang="en-US" smtClean="0">
                <a:solidFill>
                  <a:prstClr val="black"/>
                </a:solidFill>
              </a:rPr>
              <a:pPr defTabSz="934936">
                <a:defRPr/>
              </a:pPr>
              <a:t>47</a:t>
            </a:fld>
            <a:endParaRPr lang="en-US" dirty="0" smtClean="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dirty="0" smtClean="0"/>
          </a:p>
        </p:txBody>
      </p:sp>
      <p:sp>
        <p:nvSpPr>
          <p:cNvPr id="99332" name="Slide Number Placeholder 3"/>
          <p:cNvSpPr>
            <a:spLocks noGrp="1"/>
          </p:cNvSpPr>
          <p:nvPr>
            <p:ph type="sldNum" sz="quarter" idx="5"/>
          </p:nvPr>
        </p:nvSpPr>
        <p:spPr/>
        <p:txBody>
          <a:bodyPr/>
          <a:lstStyle/>
          <a:p>
            <a:pPr defTabSz="934936">
              <a:defRPr/>
            </a:pPr>
            <a:fld id="{68A5A6F0-4959-4637-9F2E-2EF12DC20D01}" type="slidenum">
              <a:rPr lang="en-US" smtClean="0">
                <a:solidFill>
                  <a:prstClr val="black"/>
                </a:solidFill>
              </a:rPr>
              <a:pPr defTabSz="934936">
                <a:defRPr/>
              </a:pPr>
              <a:t>48</a:t>
            </a:fld>
            <a:endParaRPr lang="en-US" dirty="0" smtClean="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dirty="0" smtClean="0"/>
          </a:p>
        </p:txBody>
      </p:sp>
      <p:sp>
        <p:nvSpPr>
          <p:cNvPr id="99332" name="Slide Number Placeholder 3"/>
          <p:cNvSpPr>
            <a:spLocks noGrp="1"/>
          </p:cNvSpPr>
          <p:nvPr>
            <p:ph type="sldNum" sz="quarter" idx="5"/>
          </p:nvPr>
        </p:nvSpPr>
        <p:spPr/>
        <p:txBody>
          <a:bodyPr/>
          <a:lstStyle/>
          <a:p>
            <a:pPr defTabSz="934936">
              <a:defRPr/>
            </a:pPr>
            <a:fld id="{68A5A6F0-4959-4637-9F2E-2EF12DC20D01}" type="slidenum">
              <a:rPr lang="en-US" smtClean="0">
                <a:solidFill>
                  <a:prstClr val="black"/>
                </a:solidFill>
              </a:rPr>
              <a:pPr defTabSz="934936">
                <a:defRPr/>
              </a:pPr>
              <a:t>49</a:t>
            </a:fld>
            <a:endParaRPr lang="en-US" dirty="0" smtClean="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r>
              <a:rPr lang="en-US" dirty="0" smtClean="0"/>
              <a:t>KDLM station 1951 1kW</a:t>
            </a:r>
          </a:p>
          <a:p>
            <a:r>
              <a:rPr lang="en-US" dirty="0" smtClean="0"/>
              <a:t>3 positive jumps larger than 4.1 degrees in the record before 1999</a:t>
            </a:r>
          </a:p>
          <a:p>
            <a:r>
              <a:rPr lang="en-US" dirty="0" smtClean="0"/>
              <a:t>Cable runs to transmitter in the lake</a:t>
            </a:r>
          </a:p>
          <a:p>
            <a:r>
              <a:rPr lang="en-US" dirty="0" smtClean="0"/>
              <a:t>Max jump in neighboring stations</a:t>
            </a:r>
            <a:r>
              <a:rPr lang="en-US" baseline="0" dirty="0" smtClean="0"/>
              <a:t> </a:t>
            </a:r>
            <a:r>
              <a:rPr lang="en-US" dirty="0" smtClean="0"/>
              <a:t>is 1.4 degrees C – average is 0.5 degrees</a:t>
            </a:r>
          </a:p>
          <a:p>
            <a:r>
              <a:rPr lang="en-US" dirty="0" smtClean="0"/>
              <a:t>I had to look at the 15 closest stations because 5 had no readings for both 1999 and 1998</a:t>
            </a:r>
          </a:p>
          <a:p>
            <a:endParaRPr lang="en-US" dirty="0" smtClean="0"/>
          </a:p>
          <a:p>
            <a:r>
              <a:rPr lang="en-US" dirty="0" smtClean="0"/>
              <a:t>Apparently</a:t>
            </a:r>
            <a:r>
              <a:rPr lang="en-US" baseline="0" dirty="0" smtClean="0"/>
              <a:t> got MMTS sensor in 2006</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333399"/>
                </a:solidFill>
                <a:latin typeface="Calibri" pitchFamily="34" charset="0"/>
                <a:cs typeface="Calibri" pitchFamily="34" charset="0"/>
              </a:rPr>
              <a:t>In 2009, the MMTS sensor was moved into the marsh</a:t>
            </a:r>
            <a:endParaRPr lang="en-US" dirty="0" smtClean="0"/>
          </a:p>
          <a:p>
            <a:endParaRPr lang="en-US" dirty="0" smtClean="0"/>
          </a:p>
          <a:p>
            <a:endParaRPr lang="en-US" dirty="0" smtClean="0"/>
          </a:p>
          <a:p>
            <a:endParaRPr lang="en-US" dirty="0" smtClean="0"/>
          </a:p>
        </p:txBody>
      </p:sp>
      <p:sp>
        <p:nvSpPr>
          <p:cNvPr id="100356" name="Slide Number Placeholder 3"/>
          <p:cNvSpPr>
            <a:spLocks noGrp="1"/>
          </p:cNvSpPr>
          <p:nvPr>
            <p:ph type="sldNum" sz="quarter" idx="5"/>
          </p:nvPr>
        </p:nvSpPr>
        <p:spPr/>
        <p:txBody>
          <a:bodyPr/>
          <a:lstStyle/>
          <a:p>
            <a:pPr defTabSz="935038">
              <a:defRPr/>
            </a:pPr>
            <a:fld id="{4A258DCE-96EA-410A-A75F-B1E778490252}" type="slidenum">
              <a:rPr lang="en-US" smtClean="0">
                <a:latin typeface="Arial" charset="0"/>
              </a:rPr>
              <a:pPr defTabSz="935038">
                <a:defRPr/>
              </a:pPr>
              <a:t>50</a:t>
            </a:fld>
            <a:endParaRPr lang="en-US"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r>
              <a:rPr lang="en-US" dirty="0" smtClean="0"/>
              <a:t>In the</a:t>
            </a:r>
            <a:r>
              <a:rPr lang="en-US" baseline="0" dirty="0" smtClean="0"/>
              <a:t> graph shown in the talk, the red symbols started in 1998 when the should have started in 1999.  It is fixed in </a:t>
            </a:r>
            <a:r>
              <a:rPr lang="en-US" baseline="0" smtClean="0"/>
              <a:t>this graph.</a:t>
            </a:r>
            <a:endParaRPr lang="en-US" dirty="0" smtClean="0"/>
          </a:p>
        </p:txBody>
      </p:sp>
      <p:sp>
        <p:nvSpPr>
          <p:cNvPr id="100356" name="Slide Number Placeholder 3"/>
          <p:cNvSpPr>
            <a:spLocks noGrp="1"/>
          </p:cNvSpPr>
          <p:nvPr>
            <p:ph type="sldNum" sz="quarter" idx="5"/>
          </p:nvPr>
        </p:nvSpPr>
        <p:spPr/>
        <p:txBody>
          <a:bodyPr/>
          <a:lstStyle/>
          <a:p>
            <a:pPr defTabSz="935038">
              <a:defRPr/>
            </a:pPr>
            <a:fld id="{4A258DCE-96EA-410A-A75F-B1E778490252}" type="slidenum">
              <a:rPr lang="en-US" smtClean="0">
                <a:latin typeface="Arial" charset="0"/>
              </a:rPr>
              <a:pPr defTabSz="935038">
                <a:defRPr/>
              </a:pPr>
              <a:t>51</a:t>
            </a:fld>
            <a:endParaRPr lang="en-US"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dirty="0" smtClean="0"/>
          </a:p>
          <a:p>
            <a:endParaRPr lang="en-US" dirty="0" smtClean="0"/>
          </a:p>
        </p:txBody>
      </p:sp>
      <p:sp>
        <p:nvSpPr>
          <p:cNvPr id="100356" name="Slide Number Placeholder 3"/>
          <p:cNvSpPr>
            <a:spLocks noGrp="1"/>
          </p:cNvSpPr>
          <p:nvPr>
            <p:ph type="sldNum" sz="quarter" idx="5"/>
          </p:nvPr>
        </p:nvSpPr>
        <p:spPr/>
        <p:txBody>
          <a:bodyPr/>
          <a:lstStyle/>
          <a:p>
            <a:pPr defTabSz="934987">
              <a:defRPr/>
            </a:pPr>
            <a:fld id="{4A258DCE-96EA-410A-A75F-B1E778490252}" type="slidenum">
              <a:rPr lang="en-US" smtClean="0">
                <a:latin typeface="Arial" charset="0"/>
              </a:rPr>
              <a:pPr defTabSz="934987">
                <a:defRPr/>
              </a:pPr>
              <a:t>52</a:t>
            </a:fld>
            <a:endParaRPr lang="en-US" dirty="0"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r>
              <a:rPr lang="en-US" dirty="0" smtClean="0"/>
              <a:t>In</a:t>
            </a:r>
            <a:r>
              <a:rPr lang="en-US" baseline="0" dirty="0" smtClean="0"/>
              <a:t> the talk, I said a half degree rise rather than a half degree drop, as the slide says.  The slide is correct.</a:t>
            </a:r>
            <a:endParaRPr lang="en-US" baseline="0" smtClean="0"/>
          </a:p>
          <a:p>
            <a:endParaRPr lang="en-US" dirty="0" smtClean="0"/>
          </a:p>
          <a:p>
            <a:endParaRPr lang="en-US" dirty="0" smtClean="0"/>
          </a:p>
        </p:txBody>
      </p:sp>
      <p:sp>
        <p:nvSpPr>
          <p:cNvPr id="100356" name="Slide Number Placeholder 3"/>
          <p:cNvSpPr>
            <a:spLocks noGrp="1"/>
          </p:cNvSpPr>
          <p:nvPr>
            <p:ph type="sldNum" sz="quarter" idx="5"/>
          </p:nvPr>
        </p:nvSpPr>
        <p:spPr/>
        <p:txBody>
          <a:bodyPr/>
          <a:lstStyle/>
          <a:p>
            <a:pPr defTabSz="934987">
              <a:defRPr/>
            </a:pPr>
            <a:fld id="{4A258DCE-96EA-410A-A75F-B1E778490252}" type="slidenum">
              <a:rPr lang="en-US" smtClean="0">
                <a:latin typeface="Arial" charset="0"/>
              </a:rPr>
              <a:pPr defTabSz="934987">
                <a:defRPr/>
              </a:pPr>
              <a:t>53</a:t>
            </a:fld>
            <a:endParaRPr lang="en-US" dirty="0"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C6FDC11-576F-4FC9-87DD-0852EF25BA4E}" type="slidenum">
              <a:rPr lang="en-US" smtClean="0"/>
              <a:pPr>
                <a:defRPr/>
              </a:pPr>
              <a:t>54</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82688" y="698500"/>
            <a:ext cx="4648200" cy="3486150"/>
          </a:xfrm>
          <a:ln/>
        </p:spPr>
      </p:sp>
      <p:sp>
        <p:nvSpPr>
          <p:cNvPr id="100355" name="Rectangle 3"/>
          <p:cNvSpPr>
            <a:spLocks noGrp="1" noChangeArrowheads="1"/>
          </p:cNvSpPr>
          <p:nvPr>
            <p:ph type="body" idx="1"/>
          </p:nvPr>
        </p:nvSpPr>
        <p:spPr>
          <a:xfrm>
            <a:off x="701675" y="4414838"/>
            <a:ext cx="5607050" cy="4183062"/>
          </a:xfrm>
          <a:noFill/>
          <a:ln/>
        </p:spPr>
        <p:txBody>
          <a:bodyPr/>
          <a:lstStyle/>
          <a:p>
            <a:pPr>
              <a:lnSpc>
                <a:spcPct val="120000"/>
              </a:lnSpc>
              <a:spcBef>
                <a:spcPct val="20000"/>
              </a:spcBef>
              <a:buFont typeface="Wingdings" pitchFamily="2" charset="2"/>
              <a:buNone/>
            </a:pPr>
            <a:r>
              <a:rPr lang="en-GB" sz="1000" smtClean="0">
                <a:solidFill>
                  <a:srgbClr val="F02800"/>
                </a:solidFill>
              </a:rPr>
              <a:t>Mixed layer is the top 70 meters of the ocean.  </a:t>
            </a:r>
          </a:p>
        </p:txBody>
      </p:sp>
      <p:sp>
        <p:nvSpPr>
          <p:cNvPr id="101380" name="Slide Number Placeholder 4"/>
          <p:cNvSpPr>
            <a:spLocks noGrp="1"/>
          </p:cNvSpPr>
          <p:nvPr>
            <p:ph type="sldNum" sz="quarter" idx="5"/>
          </p:nvPr>
        </p:nvSpPr>
        <p:spPr/>
        <p:txBody>
          <a:bodyPr/>
          <a:lstStyle/>
          <a:p>
            <a:pPr defTabSz="935038">
              <a:defRPr/>
            </a:pPr>
            <a:fld id="{99F43987-C0C5-4804-93E7-9BA097010874}" type="slidenum">
              <a:rPr lang="en-US" smtClean="0">
                <a:latin typeface="Arial" charset="0"/>
              </a:rPr>
              <a:pPr defTabSz="935038">
                <a:defRPr/>
              </a:pPr>
              <a:t>55</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82688" y="698500"/>
            <a:ext cx="4648200" cy="3486150"/>
          </a:xfrm>
          <a:ln/>
        </p:spPr>
      </p:sp>
      <p:sp>
        <p:nvSpPr>
          <p:cNvPr id="67587" name="Rectangle 3"/>
          <p:cNvSpPr>
            <a:spLocks noGrp="1" noChangeArrowheads="1"/>
          </p:cNvSpPr>
          <p:nvPr>
            <p:ph type="body" idx="1"/>
          </p:nvPr>
        </p:nvSpPr>
        <p:spPr>
          <a:xfrm>
            <a:off x="701675" y="4414838"/>
            <a:ext cx="5607050" cy="4183062"/>
          </a:xfrm>
          <a:noFill/>
          <a:ln/>
        </p:spPr>
        <p:txBody>
          <a:bodyPr/>
          <a:lstStyle/>
          <a:p>
            <a:pPr eaLnBrk="1" hangingPunct="1"/>
            <a:endParaRPr lang="en-US" smtClean="0"/>
          </a:p>
        </p:txBody>
      </p:sp>
      <p:sp>
        <p:nvSpPr>
          <p:cNvPr id="68612" name="Slide Number Placeholder 4"/>
          <p:cNvSpPr>
            <a:spLocks noGrp="1"/>
          </p:cNvSpPr>
          <p:nvPr>
            <p:ph type="sldNum" sz="quarter" idx="5"/>
          </p:nvPr>
        </p:nvSpPr>
        <p:spPr/>
        <p:txBody>
          <a:bodyPr/>
          <a:lstStyle/>
          <a:p>
            <a:pPr defTabSz="935038">
              <a:defRPr/>
            </a:pPr>
            <a:fld id="{81B24DF9-2104-4C68-8D86-A9F489DA01C6}" type="slidenum">
              <a:rPr lang="en-US" smtClean="0">
                <a:latin typeface="Arial" charset="0"/>
              </a:rPr>
              <a:pPr defTabSz="935038">
                <a:defRPr/>
              </a:pPr>
              <a:t>6</a:t>
            </a:fld>
            <a:endParaRPr lang="en-US"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82688" y="698500"/>
            <a:ext cx="4648200" cy="3486150"/>
          </a:xfrm>
          <a:ln/>
        </p:spPr>
      </p:sp>
      <p:sp>
        <p:nvSpPr>
          <p:cNvPr id="101379" name="Rectangle 3"/>
          <p:cNvSpPr>
            <a:spLocks noGrp="1" noChangeArrowheads="1"/>
          </p:cNvSpPr>
          <p:nvPr>
            <p:ph type="body" idx="1"/>
          </p:nvPr>
        </p:nvSpPr>
        <p:spPr>
          <a:xfrm>
            <a:off x="701675" y="4414838"/>
            <a:ext cx="5607050" cy="4183062"/>
          </a:xfrm>
          <a:noFill/>
          <a:ln/>
        </p:spPr>
        <p:txBody>
          <a:bodyPr/>
          <a:lstStyle/>
          <a:p>
            <a:pPr>
              <a:lnSpc>
                <a:spcPct val="120000"/>
              </a:lnSpc>
              <a:spcBef>
                <a:spcPct val="20000"/>
              </a:spcBef>
              <a:buFont typeface="Wingdings" pitchFamily="2" charset="2"/>
              <a:buNone/>
            </a:pPr>
            <a:endParaRPr lang="en-GB" sz="1000" smtClean="0">
              <a:solidFill>
                <a:srgbClr val="F02800"/>
              </a:solidFill>
            </a:endParaRPr>
          </a:p>
        </p:txBody>
      </p:sp>
      <p:sp>
        <p:nvSpPr>
          <p:cNvPr id="102404" name="Slide Number Placeholder 4"/>
          <p:cNvSpPr>
            <a:spLocks noGrp="1"/>
          </p:cNvSpPr>
          <p:nvPr>
            <p:ph type="sldNum" sz="quarter" idx="5"/>
          </p:nvPr>
        </p:nvSpPr>
        <p:spPr/>
        <p:txBody>
          <a:bodyPr/>
          <a:lstStyle/>
          <a:p>
            <a:pPr defTabSz="935038">
              <a:defRPr/>
            </a:pPr>
            <a:fld id="{A9D58FF2-B59A-43BC-96C1-D51975CAB43E}" type="slidenum">
              <a:rPr lang="en-US" smtClean="0">
                <a:latin typeface="Arial" charset="0"/>
              </a:rPr>
              <a:pPr defTabSz="935038">
                <a:defRPr/>
              </a:pPr>
              <a:t>56</a:t>
            </a:fld>
            <a:endParaRPr lang="en-US"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82688" y="698500"/>
            <a:ext cx="4648200" cy="3486150"/>
          </a:xfrm>
          <a:ln/>
        </p:spPr>
      </p:sp>
      <p:sp>
        <p:nvSpPr>
          <p:cNvPr id="102403" name="Rectangle 3"/>
          <p:cNvSpPr>
            <a:spLocks noGrp="1" noChangeArrowheads="1"/>
          </p:cNvSpPr>
          <p:nvPr>
            <p:ph type="body" idx="1"/>
          </p:nvPr>
        </p:nvSpPr>
        <p:spPr>
          <a:xfrm>
            <a:off x="701675" y="4414838"/>
            <a:ext cx="5607050" cy="4183062"/>
          </a:xfrm>
          <a:noFill/>
          <a:ln/>
        </p:spPr>
        <p:txBody>
          <a:bodyPr/>
          <a:lstStyle/>
          <a:p>
            <a:pPr>
              <a:lnSpc>
                <a:spcPct val="120000"/>
              </a:lnSpc>
              <a:spcBef>
                <a:spcPct val="20000"/>
              </a:spcBef>
              <a:buFont typeface="Wingdings" pitchFamily="2" charset="2"/>
              <a:buNone/>
            </a:pPr>
            <a:endParaRPr lang="en-GB" sz="1000" smtClean="0">
              <a:solidFill>
                <a:srgbClr val="F02800"/>
              </a:solidFill>
            </a:endParaRPr>
          </a:p>
        </p:txBody>
      </p:sp>
      <p:sp>
        <p:nvSpPr>
          <p:cNvPr id="103428" name="Slide Number Placeholder 4"/>
          <p:cNvSpPr>
            <a:spLocks noGrp="1"/>
          </p:cNvSpPr>
          <p:nvPr>
            <p:ph type="sldNum" sz="quarter" idx="5"/>
          </p:nvPr>
        </p:nvSpPr>
        <p:spPr/>
        <p:txBody>
          <a:bodyPr/>
          <a:lstStyle/>
          <a:p>
            <a:pPr defTabSz="935038">
              <a:defRPr/>
            </a:pPr>
            <a:fld id="{2D82829E-01BB-4563-A661-B40873EADED5}" type="slidenum">
              <a:rPr lang="en-US" smtClean="0">
                <a:latin typeface="Arial" charset="0"/>
              </a:rPr>
              <a:pPr defTabSz="935038">
                <a:defRPr/>
              </a:pPr>
              <a:t>57</a:t>
            </a:fld>
            <a:endParaRPr lang="en-US" smtClean="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82688" y="698500"/>
            <a:ext cx="4648200" cy="3486150"/>
          </a:xfrm>
          <a:ln/>
        </p:spPr>
      </p:sp>
      <p:sp>
        <p:nvSpPr>
          <p:cNvPr id="103427" name="Rectangle 3"/>
          <p:cNvSpPr>
            <a:spLocks noGrp="1" noChangeArrowheads="1"/>
          </p:cNvSpPr>
          <p:nvPr>
            <p:ph type="body" idx="1"/>
          </p:nvPr>
        </p:nvSpPr>
        <p:spPr>
          <a:xfrm>
            <a:off x="701675" y="4414838"/>
            <a:ext cx="5607050" cy="4183062"/>
          </a:xfrm>
          <a:noFill/>
          <a:ln/>
        </p:spPr>
        <p:txBody>
          <a:bodyPr/>
          <a:lstStyle/>
          <a:p>
            <a:pPr>
              <a:lnSpc>
                <a:spcPct val="120000"/>
              </a:lnSpc>
              <a:spcBef>
                <a:spcPct val="20000"/>
              </a:spcBef>
              <a:buFont typeface="Wingdings" pitchFamily="2" charset="2"/>
              <a:buNone/>
            </a:pPr>
            <a:endParaRPr lang="en-GB" sz="1000" dirty="0" smtClean="0">
              <a:solidFill>
                <a:srgbClr val="F02800"/>
              </a:solidFill>
            </a:endParaRPr>
          </a:p>
        </p:txBody>
      </p:sp>
      <p:sp>
        <p:nvSpPr>
          <p:cNvPr id="104452" name="Slide Number Placeholder 4"/>
          <p:cNvSpPr>
            <a:spLocks noGrp="1"/>
          </p:cNvSpPr>
          <p:nvPr>
            <p:ph type="sldNum" sz="quarter" idx="5"/>
          </p:nvPr>
        </p:nvSpPr>
        <p:spPr/>
        <p:txBody>
          <a:bodyPr/>
          <a:lstStyle/>
          <a:p>
            <a:pPr defTabSz="935038">
              <a:defRPr/>
            </a:pPr>
            <a:fld id="{B977C001-AA44-4D2E-869D-53F06C0CA02F}" type="slidenum">
              <a:rPr lang="en-US" smtClean="0">
                <a:latin typeface="Arial" charset="0"/>
              </a:rPr>
              <a:pPr defTabSz="935038">
                <a:defRPr/>
              </a:pPr>
              <a:t>58</a:t>
            </a:fld>
            <a:endParaRPr lang="en-US" smtClean="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EC6FDC11-576F-4FC9-87DD-0852EF25BA4E}" type="slidenum">
              <a:rPr lang="en-US" smtClean="0"/>
              <a:pPr>
                <a:defRPr/>
              </a:pPr>
              <a:t>59</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Arial" charset="0"/>
                <a:ea typeface="+mn-ea"/>
                <a:cs typeface="+mn-cs"/>
              </a:rPr>
              <a:t>4AR WG1 Chapter 5 Page 410</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A critical issue concerns how the records are adjusted for</a:t>
            </a:r>
          </a:p>
          <a:p>
            <a:r>
              <a:rPr lang="en-US" sz="1200" kern="1200" baseline="0" dirty="0" smtClean="0">
                <a:solidFill>
                  <a:schemeClr val="tx1"/>
                </a:solidFill>
                <a:latin typeface="Arial" charset="0"/>
                <a:ea typeface="+mn-ea"/>
                <a:cs typeface="+mn-cs"/>
              </a:rPr>
              <a:t>vertical movements of the land upon which the tide gauges</a:t>
            </a:r>
          </a:p>
          <a:p>
            <a:r>
              <a:rPr lang="en-US" sz="1200" kern="1200" baseline="0" dirty="0" smtClean="0">
                <a:solidFill>
                  <a:schemeClr val="tx1"/>
                </a:solidFill>
                <a:latin typeface="Arial" charset="0"/>
                <a:ea typeface="+mn-ea"/>
                <a:cs typeface="+mn-cs"/>
              </a:rPr>
              <a:t>are located and of the oceans. Trends in tide gauge records are</a:t>
            </a:r>
          </a:p>
          <a:p>
            <a:r>
              <a:rPr lang="en-US" sz="1200" kern="1200" baseline="0" dirty="0" smtClean="0">
                <a:solidFill>
                  <a:schemeClr val="tx1"/>
                </a:solidFill>
                <a:latin typeface="Arial" charset="0"/>
                <a:ea typeface="+mn-ea"/>
                <a:cs typeface="+mn-cs"/>
              </a:rPr>
              <a:t>corrected for GIA using models, but not for other land motions.</a:t>
            </a:r>
          </a:p>
          <a:p>
            <a:r>
              <a:rPr lang="en-US" sz="1200" kern="1200" baseline="0" dirty="0" smtClean="0">
                <a:solidFill>
                  <a:schemeClr val="tx1"/>
                </a:solidFill>
                <a:latin typeface="Arial" charset="0"/>
                <a:ea typeface="+mn-ea"/>
                <a:cs typeface="+mn-cs"/>
              </a:rPr>
              <a:t>The GIA correction ranges from about 1 mm yr–1 (or more) near</a:t>
            </a:r>
          </a:p>
          <a:p>
            <a:r>
              <a:rPr lang="en-US" sz="1200" kern="1200" baseline="0" dirty="0" smtClean="0">
                <a:solidFill>
                  <a:schemeClr val="tx1"/>
                </a:solidFill>
                <a:latin typeface="Arial" charset="0"/>
                <a:ea typeface="+mn-ea"/>
                <a:cs typeface="+mn-cs"/>
              </a:rPr>
              <a:t>to former ice sheets to a few tenths of a </a:t>
            </a:r>
            <a:r>
              <a:rPr lang="en-US" sz="1200" kern="1200" baseline="0" dirty="0" err="1" smtClean="0">
                <a:solidFill>
                  <a:schemeClr val="tx1"/>
                </a:solidFill>
                <a:latin typeface="Arial" charset="0"/>
                <a:ea typeface="+mn-ea"/>
                <a:cs typeface="+mn-cs"/>
              </a:rPr>
              <a:t>millimetre</a:t>
            </a:r>
            <a:r>
              <a:rPr lang="en-US" sz="1200" kern="1200" baseline="0" dirty="0" smtClean="0">
                <a:solidFill>
                  <a:schemeClr val="tx1"/>
                </a:solidFill>
                <a:latin typeface="Arial" charset="0"/>
                <a:ea typeface="+mn-ea"/>
                <a:cs typeface="+mn-cs"/>
              </a:rPr>
              <a:t> per year in</a:t>
            </a:r>
          </a:p>
          <a:p>
            <a:r>
              <a:rPr lang="en-US" sz="1200" kern="1200" baseline="0" dirty="0" smtClean="0">
                <a:solidFill>
                  <a:schemeClr val="tx1"/>
                </a:solidFill>
                <a:latin typeface="Arial" charset="0"/>
                <a:ea typeface="+mn-ea"/>
                <a:cs typeface="+mn-cs"/>
              </a:rPr>
              <a:t>the far </a:t>
            </a:r>
            <a:r>
              <a:rPr lang="en-US" sz="1200" kern="1200" baseline="0" dirty="0" err="1" smtClean="0">
                <a:solidFill>
                  <a:schemeClr val="tx1"/>
                </a:solidFill>
                <a:latin typeface="Arial" charset="0"/>
                <a:ea typeface="+mn-ea"/>
                <a:cs typeface="+mn-cs"/>
              </a:rPr>
              <a:t>fi</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eld</a:t>
            </a:r>
            <a:r>
              <a:rPr lang="en-US" sz="1200" kern="1200" baseline="0" dirty="0" smtClean="0">
                <a:solidFill>
                  <a:schemeClr val="tx1"/>
                </a:solidFill>
                <a:latin typeface="Arial" charset="0"/>
                <a:ea typeface="+mn-ea"/>
                <a:cs typeface="+mn-cs"/>
              </a:rPr>
              <a:t> (e.g., </a:t>
            </a:r>
            <a:r>
              <a:rPr lang="en-US" sz="1200" kern="1200" baseline="0" dirty="0" err="1" smtClean="0">
                <a:solidFill>
                  <a:schemeClr val="tx1"/>
                </a:solidFill>
                <a:latin typeface="Arial" charset="0"/>
                <a:ea typeface="+mn-ea"/>
                <a:cs typeface="+mn-cs"/>
              </a:rPr>
              <a:t>Peltier</a:t>
            </a:r>
            <a:r>
              <a:rPr lang="en-US" sz="1200" kern="1200" baseline="0" dirty="0" smtClean="0">
                <a:solidFill>
                  <a:schemeClr val="tx1"/>
                </a:solidFill>
                <a:latin typeface="Arial" charset="0"/>
                <a:ea typeface="+mn-ea"/>
                <a:cs typeface="+mn-cs"/>
              </a:rPr>
              <a:t>, 2001); the error in tide-gauge based</a:t>
            </a:r>
          </a:p>
          <a:p>
            <a:r>
              <a:rPr lang="en-US" sz="1200" kern="1200" baseline="0" dirty="0" smtClean="0">
                <a:solidFill>
                  <a:schemeClr val="tx1"/>
                </a:solidFill>
                <a:latin typeface="Arial" charset="0"/>
                <a:ea typeface="+mn-ea"/>
                <a:cs typeface="+mn-cs"/>
              </a:rPr>
              <a:t>global average sea level change resulting from GIA is assessed</a:t>
            </a:r>
          </a:p>
          <a:p>
            <a:r>
              <a:rPr lang="en-US" sz="1200" kern="1200" baseline="0" dirty="0" smtClean="0">
                <a:solidFill>
                  <a:schemeClr val="tx1"/>
                </a:solidFill>
                <a:latin typeface="Arial" charset="0"/>
                <a:ea typeface="+mn-ea"/>
                <a:cs typeface="+mn-cs"/>
              </a:rPr>
              <a:t>as 0.15 mm yr–1. The TAR mentioned the developing geodetic</a:t>
            </a:r>
          </a:p>
          <a:p>
            <a:r>
              <a:rPr lang="en-US" sz="1200" kern="1200" baseline="0" dirty="0" smtClean="0">
                <a:solidFill>
                  <a:schemeClr val="tx1"/>
                </a:solidFill>
                <a:latin typeface="Arial" charset="0"/>
                <a:ea typeface="+mn-ea"/>
                <a:cs typeface="+mn-cs"/>
              </a:rPr>
              <a:t>technologies (especially the Global Positioning System; GPS)</a:t>
            </a:r>
          </a:p>
          <a:p>
            <a:r>
              <a:rPr lang="en-US" sz="1200" kern="1200" baseline="0" dirty="0" smtClean="0">
                <a:solidFill>
                  <a:schemeClr val="tx1"/>
                </a:solidFill>
                <a:latin typeface="Arial" charset="0"/>
                <a:ea typeface="+mn-ea"/>
                <a:cs typeface="+mn-cs"/>
              </a:rPr>
              <a:t>that hold the promise of measuring rates of vertical land</a:t>
            </a:r>
          </a:p>
          <a:p>
            <a:r>
              <a:rPr lang="en-US" sz="1200" kern="1200" baseline="0" dirty="0" smtClean="0">
                <a:solidFill>
                  <a:schemeClr val="tx1"/>
                </a:solidFill>
                <a:latin typeface="Arial" charset="0"/>
                <a:ea typeface="+mn-ea"/>
                <a:cs typeface="+mn-cs"/>
              </a:rPr>
              <a:t>movement at tide gauges, no matter if those movements are</a:t>
            </a:r>
          </a:p>
          <a:p>
            <a:r>
              <a:rPr lang="en-US" sz="1200" kern="1200" baseline="0" dirty="0" smtClean="0">
                <a:solidFill>
                  <a:schemeClr val="tx1"/>
                </a:solidFill>
                <a:latin typeface="Arial" charset="0"/>
                <a:ea typeface="+mn-ea"/>
                <a:cs typeface="+mn-cs"/>
              </a:rPr>
              <a:t>due to GIA or to other geological processes. Although there</a:t>
            </a:r>
          </a:p>
          <a:p>
            <a:r>
              <a:rPr lang="en-US" sz="1200" kern="1200" baseline="0" dirty="0" smtClean="0">
                <a:solidFill>
                  <a:schemeClr val="tx1"/>
                </a:solidFill>
                <a:latin typeface="Arial" charset="0"/>
                <a:ea typeface="+mn-ea"/>
                <a:cs typeface="+mn-cs"/>
              </a:rPr>
              <a:t>has been some model validation, especially for GIA models,</a:t>
            </a:r>
          </a:p>
          <a:p>
            <a:r>
              <a:rPr lang="en-US" sz="1200" kern="1200" baseline="0" dirty="0" smtClean="0">
                <a:solidFill>
                  <a:schemeClr val="tx1"/>
                </a:solidFill>
                <a:latin typeface="Arial" charset="0"/>
                <a:ea typeface="+mn-ea"/>
                <a:cs typeface="+mn-cs"/>
              </a:rPr>
              <a:t>systematic problems with such techniques, including short data</a:t>
            </a:r>
          </a:p>
          <a:p>
            <a:r>
              <a:rPr lang="en-US" sz="1200" kern="1200" baseline="0" dirty="0" smtClean="0">
                <a:solidFill>
                  <a:schemeClr val="tx1"/>
                </a:solidFill>
                <a:latin typeface="Arial" charset="0"/>
                <a:ea typeface="+mn-ea"/>
                <a:cs typeface="+mn-cs"/>
              </a:rPr>
              <a:t>spans, have yet to be fully resolved.</a:t>
            </a:r>
            <a:endParaRPr lang="en-US" dirty="0"/>
          </a:p>
        </p:txBody>
      </p:sp>
      <p:sp>
        <p:nvSpPr>
          <p:cNvPr id="4" name="Slide Number Placeholder 3"/>
          <p:cNvSpPr>
            <a:spLocks noGrp="1"/>
          </p:cNvSpPr>
          <p:nvPr>
            <p:ph type="sldNum" sz="quarter" idx="10"/>
          </p:nvPr>
        </p:nvSpPr>
        <p:spPr/>
        <p:txBody>
          <a:bodyPr/>
          <a:lstStyle/>
          <a:p>
            <a:pPr>
              <a:defRPr/>
            </a:pPr>
            <a:fld id="{EC6FDC11-576F-4FC9-87DD-0852EF25BA4E}" type="slidenum">
              <a:rPr lang="en-US" smtClean="0"/>
              <a:pPr>
                <a:defRPr/>
              </a:pPr>
              <a:t>60</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mn-ea"/>
                <a:cs typeface="+mn-cs"/>
              </a:rPr>
              <a:t>In the talk, I mistakenly gave the rise as 0.8mm/year.  It is fixed here.</a:t>
            </a:r>
            <a:endParaRPr lang="en-US" sz="1200" kern="1200" baseline="0" smtClean="0">
              <a:solidFill>
                <a:schemeClr val="tx1"/>
              </a:solidFill>
              <a:latin typeface="Arial" charset="0"/>
              <a:ea typeface="+mn-ea"/>
              <a:cs typeface="+mn-cs"/>
            </a:endParaRP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4AR WG1 Chapter 5 Page 410</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A critical issue concerns how the records are adjusted for</a:t>
            </a:r>
          </a:p>
          <a:p>
            <a:r>
              <a:rPr lang="en-US" sz="1200" kern="1200" baseline="0" dirty="0" smtClean="0">
                <a:solidFill>
                  <a:schemeClr val="tx1"/>
                </a:solidFill>
                <a:latin typeface="Arial" charset="0"/>
                <a:ea typeface="+mn-ea"/>
                <a:cs typeface="+mn-cs"/>
              </a:rPr>
              <a:t>vertical movements of the land upon which the tide gauges</a:t>
            </a:r>
          </a:p>
          <a:p>
            <a:r>
              <a:rPr lang="en-US" sz="1200" kern="1200" baseline="0" dirty="0" smtClean="0">
                <a:solidFill>
                  <a:schemeClr val="tx1"/>
                </a:solidFill>
                <a:latin typeface="Arial" charset="0"/>
                <a:ea typeface="+mn-ea"/>
                <a:cs typeface="+mn-cs"/>
              </a:rPr>
              <a:t>are located and of the oceans. Trends in tide gauge records are</a:t>
            </a:r>
          </a:p>
          <a:p>
            <a:r>
              <a:rPr lang="en-US" sz="1200" kern="1200" baseline="0" dirty="0" smtClean="0">
                <a:solidFill>
                  <a:schemeClr val="tx1"/>
                </a:solidFill>
                <a:latin typeface="Arial" charset="0"/>
                <a:ea typeface="+mn-ea"/>
                <a:cs typeface="+mn-cs"/>
              </a:rPr>
              <a:t>corrected for GIA using models, but not for other land motions.</a:t>
            </a:r>
          </a:p>
          <a:p>
            <a:r>
              <a:rPr lang="en-US" sz="1200" kern="1200" baseline="0" dirty="0" smtClean="0">
                <a:solidFill>
                  <a:schemeClr val="tx1"/>
                </a:solidFill>
                <a:latin typeface="Arial" charset="0"/>
                <a:ea typeface="+mn-ea"/>
                <a:cs typeface="+mn-cs"/>
              </a:rPr>
              <a:t>The GIA correction ranges from about 1 mm yr–1 (or more) near</a:t>
            </a:r>
          </a:p>
          <a:p>
            <a:r>
              <a:rPr lang="en-US" sz="1200" kern="1200" baseline="0" dirty="0" smtClean="0">
                <a:solidFill>
                  <a:schemeClr val="tx1"/>
                </a:solidFill>
                <a:latin typeface="Arial" charset="0"/>
                <a:ea typeface="+mn-ea"/>
                <a:cs typeface="+mn-cs"/>
              </a:rPr>
              <a:t>to former ice sheets to a few tenths of a </a:t>
            </a:r>
            <a:r>
              <a:rPr lang="en-US" sz="1200" kern="1200" baseline="0" dirty="0" err="1" smtClean="0">
                <a:solidFill>
                  <a:schemeClr val="tx1"/>
                </a:solidFill>
                <a:latin typeface="Arial" charset="0"/>
                <a:ea typeface="+mn-ea"/>
                <a:cs typeface="+mn-cs"/>
              </a:rPr>
              <a:t>millimetre</a:t>
            </a:r>
            <a:r>
              <a:rPr lang="en-US" sz="1200" kern="1200" baseline="0" dirty="0" smtClean="0">
                <a:solidFill>
                  <a:schemeClr val="tx1"/>
                </a:solidFill>
                <a:latin typeface="Arial" charset="0"/>
                <a:ea typeface="+mn-ea"/>
                <a:cs typeface="+mn-cs"/>
              </a:rPr>
              <a:t> per year in</a:t>
            </a:r>
          </a:p>
          <a:p>
            <a:r>
              <a:rPr lang="en-US" sz="1200" kern="1200" baseline="0" dirty="0" smtClean="0">
                <a:solidFill>
                  <a:schemeClr val="tx1"/>
                </a:solidFill>
                <a:latin typeface="Arial" charset="0"/>
                <a:ea typeface="+mn-ea"/>
                <a:cs typeface="+mn-cs"/>
              </a:rPr>
              <a:t>the far </a:t>
            </a:r>
            <a:r>
              <a:rPr lang="en-US" sz="1200" kern="1200" baseline="0" dirty="0" err="1" smtClean="0">
                <a:solidFill>
                  <a:schemeClr val="tx1"/>
                </a:solidFill>
                <a:latin typeface="Arial" charset="0"/>
                <a:ea typeface="+mn-ea"/>
                <a:cs typeface="+mn-cs"/>
              </a:rPr>
              <a:t>fi</a:t>
            </a:r>
            <a:r>
              <a:rPr lang="en-US" sz="1200"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eld</a:t>
            </a:r>
            <a:r>
              <a:rPr lang="en-US" sz="1200" kern="1200" baseline="0" dirty="0" smtClean="0">
                <a:solidFill>
                  <a:schemeClr val="tx1"/>
                </a:solidFill>
                <a:latin typeface="Arial" charset="0"/>
                <a:ea typeface="+mn-ea"/>
                <a:cs typeface="+mn-cs"/>
              </a:rPr>
              <a:t> (e.g., </a:t>
            </a:r>
            <a:r>
              <a:rPr lang="en-US" sz="1200" kern="1200" baseline="0" dirty="0" err="1" smtClean="0">
                <a:solidFill>
                  <a:schemeClr val="tx1"/>
                </a:solidFill>
                <a:latin typeface="Arial" charset="0"/>
                <a:ea typeface="+mn-ea"/>
                <a:cs typeface="+mn-cs"/>
              </a:rPr>
              <a:t>Peltier</a:t>
            </a:r>
            <a:r>
              <a:rPr lang="en-US" sz="1200" kern="1200" baseline="0" dirty="0" smtClean="0">
                <a:solidFill>
                  <a:schemeClr val="tx1"/>
                </a:solidFill>
                <a:latin typeface="Arial" charset="0"/>
                <a:ea typeface="+mn-ea"/>
                <a:cs typeface="+mn-cs"/>
              </a:rPr>
              <a:t>, 2001); the error in tide-gauge based</a:t>
            </a:r>
          </a:p>
          <a:p>
            <a:r>
              <a:rPr lang="en-US" sz="1200" kern="1200" baseline="0" dirty="0" smtClean="0">
                <a:solidFill>
                  <a:schemeClr val="tx1"/>
                </a:solidFill>
                <a:latin typeface="Arial" charset="0"/>
                <a:ea typeface="+mn-ea"/>
                <a:cs typeface="+mn-cs"/>
              </a:rPr>
              <a:t>global average sea level change resulting from GIA is assessed</a:t>
            </a:r>
          </a:p>
          <a:p>
            <a:r>
              <a:rPr lang="en-US" sz="1200" kern="1200" baseline="0" dirty="0" smtClean="0">
                <a:solidFill>
                  <a:schemeClr val="tx1"/>
                </a:solidFill>
                <a:latin typeface="Arial" charset="0"/>
                <a:ea typeface="+mn-ea"/>
                <a:cs typeface="+mn-cs"/>
              </a:rPr>
              <a:t>as 0.15 mm yr–1. The TAR mentioned the developing geodetic</a:t>
            </a:r>
          </a:p>
          <a:p>
            <a:r>
              <a:rPr lang="en-US" sz="1200" kern="1200" baseline="0" dirty="0" smtClean="0">
                <a:solidFill>
                  <a:schemeClr val="tx1"/>
                </a:solidFill>
                <a:latin typeface="Arial" charset="0"/>
                <a:ea typeface="+mn-ea"/>
                <a:cs typeface="+mn-cs"/>
              </a:rPr>
              <a:t>technologies (especially the Global Positioning System; GPS)</a:t>
            </a:r>
          </a:p>
          <a:p>
            <a:r>
              <a:rPr lang="en-US" sz="1200" kern="1200" baseline="0" dirty="0" smtClean="0">
                <a:solidFill>
                  <a:schemeClr val="tx1"/>
                </a:solidFill>
                <a:latin typeface="Arial" charset="0"/>
                <a:ea typeface="+mn-ea"/>
                <a:cs typeface="+mn-cs"/>
              </a:rPr>
              <a:t>that hold the promise of measuring rates of vertical land</a:t>
            </a:r>
          </a:p>
          <a:p>
            <a:r>
              <a:rPr lang="en-US" sz="1200" kern="1200" baseline="0" dirty="0" smtClean="0">
                <a:solidFill>
                  <a:schemeClr val="tx1"/>
                </a:solidFill>
                <a:latin typeface="Arial" charset="0"/>
                <a:ea typeface="+mn-ea"/>
                <a:cs typeface="+mn-cs"/>
              </a:rPr>
              <a:t>movement at tide gauges, no matter if those movements are</a:t>
            </a:r>
          </a:p>
          <a:p>
            <a:r>
              <a:rPr lang="en-US" sz="1200" kern="1200" baseline="0" dirty="0" smtClean="0">
                <a:solidFill>
                  <a:schemeClr val="tx1"/>
                </a:solidFill>
                <a:latin typeface="Arial" charset="0"/>
                <a:ea typeface="+mn-ea"/>
                <a:cs typeface="+mn-cs"/>
              </a:rPr>
              <a:t>due to GIA or to other geological processes. Although there</a:t>
            </a:r>
          </a:p>
          <a:p>
            <a:r>
              <a:rPr lang="en-US" sz="1200" kern="1200" baseline="0" dirty="0" smtClean="0">
                <a:solidFill>
                  <a:schemeClr val="tx1"/>
                </a:solidFill>
                <a:latin typeface="Arial" charset="0"/>
                <a:ea typeface="+mn-ea"/>
                <a:cs typeface="+mn-cs"/>
              </a:rPr>
              <a:t>has been some model validation, especially for GIA models,</a:t>
            </a:r>
          </a:p>
          <a:p>
            <a:r>
              <a:rPr lang="en-US" sz="1200" kern="1200" baseline="0" dirty="0" smtClean="0">
                <a:solidFill>
                  <a:schemeClr val="tx1"/>
                </a:solidFill>
                <a:latin typeface="Arial" charset="0"/>
                <a:ea typeface="+mn-ea"/>
                <a:cs typeface="+mn-cs"/>
              </a:rPr>
              <a:t>systematic problems with such techniques, including short data</a:t>
            </a:r>
          </a:p>
          <a:p>
            <a:r>
              <a:rPr lang="en-US" sz="1200" kern="1200" baseline="0" dirty="0" smtClean="0">
                <a:solidFill>
                  <a:schemeClr val="tx1"/>
                </a:solidFill>
                <a:latin typeface="Arial" charset="0"/>
                <a:ea typeface="+mn-ea"/>
                <a:cs typeface="+mn-cs"/>
              </a:rPr>
              <a:t>spans, have yet to be fully resolved.</a:t>
            </a:r>
            <a:endParaRPr lang="en-US" dirty="0"/>
          </a:p>
        </p:txBody>
      </p:sp>
      <p:sp>
        <p:nvSpPr>
          <p:cNvPr id="4" name="Slide Number Placeholder 3"/>
          <p:cNvSpPr>
            <a:spLocks noGrp="1"/>
          </p:cNvSpPr>
          <p:nvPr>
            <p:ph type="sldNum" sz="quarter" idx="10"/>
          </p:nvPr>
        </p:nvSpPr>
        <p:spPr/>
        <p:txBody>
          <a:bodyPr/>
          <a:lstStyle/>
          <a:p>
            <a:pPr>
              <a:defRPr/>
            </a:pPr>
            <a:fld id="{EC6FDC11-576F-4FC9-87DD-0852EF25BA4E}" type="slidenum">
              <a:rPr lang="en-US" smtClean="0"/>
              <a:pPr>
                <a:defRPr/>
              </a:pPr>
              <a:t>61</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US" smtClean="0"/>
          </a:p>
        </p:txBody>
      </p:sp>
      <p:sp>
        <p:nvSpPr>
          <p:cNvPr id="109572" name="Slide Number Placeholder 3"/>
          <p:cNvSpPr>
            <a:spLocks noGrp="1"/>
          </p:cNvSpPr>
          <p:nvPr>
            <p:ph type="sldNum" sz="quarter" idx="5"/>
          </p:nvPr>
        </p:nvSpPr>
        <p:spPr/>
        <p:txBody>
          <a:bodyPr/>
          <a:lstStyle/>
          <a:p>
            <a:pPr defTabSz="935038">
              <a:defRPr/>
            </a:pPr>
            <a:fld id="{65433DE9-87A3-4A65-9641-58D8583CEFE2}" type="slidenum">
              <a:rPr lang="en-US" smtClean="0">
                <a:latin typeface="Arial" charset="0"/>
              </a:rPr>
              <a:pPr defTabSz="935038">
                <a:defRPr/>
              </a:pPr>
              <a:t>62</a:t>
            </a:fld>
            <a:endParaRPr lang="en-US" smtClean="0">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82688" y="698500"/>
            <a:ext cx="4648200" cy="3486150"/>
          </a:xfrm>
          <a:ln/>
        </p:spPr>
      </p:sp>
      <p:sp>
        <p:nvSpPr>
          <p:cNvPr id="108547" name="Rectangle 3"/>
          <p:cNvSpPr>
            <a:spLocks noGrp="1" noChangeArrowheads="1"/>
          </p:cNvSpPr>
          <p:nvPr>
            <p:ph type="body" idx="1"/>
          </p:nvPr>
        </p:nvSpPr>
        <p:spPr>
          <a:xfrm>
            <a:off x="701675" y="4414838"/>
            <a:ext cx="5607050" cy="4183062"/>
          </a:xfrm>
          <a:noFill/>
          <a:ln/>
        </p:spPr>
        <p:txBody>
          <a:bodyPr/>
          <a:lstStyle/>
          <a:p>
            <a:pPr marL="227013" indent="-227013" eaLnBrk="1" hangingPunct="1"/>
            <a:endParaRPr lang="en-US" smtClean="0"/>
          </a:p>
          <a:p>
            <a:pPr marL="227013" indent="-227013" eaLnBrk="1" hangingPunct="1"/>
            <a:endParaRPr lang="en-US" smtClean="0"/>
          </a:p>
        </p:txBody>
      </p:sp>
      <p:sp>
        <p:nvSpPr>
          <p:cNvPr id="110596" name="Slide Number Placeholder 4"/>
          <p:cNvSpPr>
            <a:spLocks noGrp="1"/>
          </p:cNvSpPr>
          <p:nvPr>
            <p:ph type="sldNum" sz="quarter" idx="5"/>
          </p:nvPr>
        </p:nvSpPr>
        <p:spPr/>
        <p:txBody>
          <a:bodyPr/>
          <a:lstStyle/>
          <a:p>
            <a:pPr defTabSz="935038">
              <a:defRPr/>
            </a:pPr>
            <a:fld id="{EB6A72CF-145E-4113-BCD8-C82CC901B466}" type="slidenum">
              <a:rPr lang="en-US" smtClean="0">
                <a:latin typeface="Arial" charset="0"/>
              </a:rPr>
              <a:pPr defTabSz="935038">
                <a:defRPr/>
              </a:pPr>
              <a:t>63</a:t>
            </a:fld>
            <a:endParaRPr lang="en-US" smtClean="0">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82688" y="698500"/>
            <a:ext cx="4648200" cy="3486150"/>
          </a:xfrm>
          <a:ln/>
        </p:spPr>
      </p:sp>
      <p:sp>
        <p:nvSpPr>
          <p:cNvPr id="109571" name="Rectangle 3"/>
          <p:cNvSpPr>
            <a:spLocks noGrp="1" noChangeArrowheads="1"/>
          </p:cNvSpPr>
          <p:nvPr>
            <p:ph type="body" idx="1"/>
          </p:nvPr>
        </p:nvSpPr>
        <p:spPr>
          <a:xfrm>
            <a:off x="701675" y="4414838"/>
            <a:ext cx="5607050" cy="4183062"/>
          </a:xfrm>
          <a:noFill/>
          <a:ln/>
        </p:spPr>
        <p:txBody>
          <a:bodyPr/>
          <a:lstStyle/>
          <a:p>
            <a:pPr eaLnBrk="1" hangingPunct="1"/>
            <a:endParaRPr lang="en-US" smtClean="0"/>
          </a:p>
        </p:txBody>
      </p:sp>
      <p:sp>
        <p:nvSpPr>
          <p:cNvPr id="111620" name="Slide Number Placeholder 4"/>
          <p:cNvSpPr>
            <a:spLocks noGrp="1"/>
          </p:cNvSpPr>
          <p:nvPr>
            <p:ph type="sldNum" sz="quarter" idx="5"/>
          </p:nvPr>
        </p:nvSpPr>
        <p:spPr/>
        <p:txBody>
          <a:bodyPr/>
          <a:lstStyle/>
          <a:p>
            <a:pPr defTabSz="935038">
              <a:defRPr/>
            </a:pPr>
            <a:fld id="{568964AA-1B64-4D9C-9471-CF892856E53D}" type="slidenum">
              <a:rPr lang="en-US" smtClean="0">
                <a:latin typeface="Arial" charset="0"/>
              </a:rPr>
              <a:pPr defTabSz="935038">
                <a:defRPr/>
              </a:pPr>
              <a:t>64</a:t>
            </a:fld>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82688" y="698500"/>
            <a:ext cx="4648200" cy="3486150"/>
          </a:xfrm>
          <a:ln/>
        </p:spPr>
      </p:sp>
      <p:sp>
        <p:nvSpPr>
          <p:cNvPr id="68611" name="Rectangle 3"/>
          <p:cNvSpPr>
            <a:spLocks noGrp="1" noChangeArrowheads="1"/>
          </p:cNvSpPr>
          <p:nvPr>
            <p:ph type="body" idx="1"/>
          </p:nvPr>
        </p:nvSpPr>
        <p:spPr>
          <a:xfrm>
            <a:off x="701675" y="4414838"/>
            <a:ext cx="5607050" cy="4183062"/>
          </a:xfrm>
          <a:noFill/>
          <a:ln/>
        </p:spPr>
        <p:txBody>
          <a:bodyPr/>
          <a:lstStyle/>
          <a:p>
            <a:pPr eaLnBrk="1" hangingPunct="1"/>
            <a:r>
              <a:rPr lang="en-US" sz="1000" smtClean="0"/>
              <a:t>Natural gas liquids not included</a:t>
            </a:r>
          </a:p>
          <a:p>
            <a:pPr eaLnBrk="1" hangingPunct="1"/>
            <a:endParaRPr lang="en-US" sz="1000" smtClean="0"/>
          </a:p>
          <a:p>
            <a:pPr eaLnBrk="1" hangingPunct="1"/>
            <a:r>
              <a:rPr lang="en-US" sz="1000" smtClean="0"/>
              <a:t>Annual oil production information at http://tonto.eia.doe.gov/dnav/pet/hist/mcrfpus1a.htm</a:t>
            </a:r>
          </a:p>
          <a:p>
            <a:pPr eaLnBrk="1" hangingPunct="1"/>
            <a:endParaRPr lang="en-US" sz="1000" smtClean="0"/>
          </a:p>
          <a:p>
            <a:pPr eaLnBrk="1" hangingPunct="1"/>
            <a:endParaRPr lang="en-US" sz="1000" smtClean="0"/>
          </a:p>
          <a:p>
            <a:pPr eaLnBrk="1" hangingPunct="1"/>
            <a:endParaRPr lang="en-US" sz="1000" smtClean="0"/>
          </a:p>
        </p:txBody>
      </p:sp>
      <p:sp>
        <p:nvSpPr>
          <p:cNvPr id="69636" name="Slide Number Placeholder 4"/>
          <p:cNvSpPr>
            <a:spLocks noGrp="1"/>
          </p:cNvSpPr>
          <p:nvPr>
            <p:ph type="sldNum" sz="quarter" idx="5"/>
          </p:nvPr>
        </p:nvSpPr>
        <p:spPr/>
        <p:txBody>
          <a:bodyPr/>
          <a:lstStyle/>
          <a:p>
            <a:pPr defTabSz="935038">
              <a:defRPr/>
            </a:pPr>
            <a:fld id="{8068340B-0D12-4B2C-A6F0-A2BC4AC49AD5}" type="slidenum">
              <a:rPr lang="en-US" smtClean="0">
                <a:latin typeface="Arial" charset="0"/>
              </a:rPr>
              <a:pPr defTabSz="935038">
                <a:defRPr/>
              </a:pPr>
              <a:t>7</a:t>
            </a:fld>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82688" y="698500"/>
            <a:ext cx="4648200" cy="3486150"/>
          </a:xfrm>
          <a:ln/>
        </p:spPr>
      </p:sp>
      <p:sp>
        <p:nvSpPr>
          <p:cNvPr id="69635" name="Rectangle 3"/>
          <p:cNvSpPr>
            <a:spLocks noGrp="1" noChangeArrowheads="1"/>
          </p:cNvSpPr>
          <p:nvPr>
            <p:ph type="body" idx="1"/>
          </p:nvPr>
        </p:nvSpPr>
        <p:spPr>
          <a:xfrm>
            <a:off x="701675" y="4414838"/>
            <a:ext cx="5607050" cy="4183062"/>
          </a:xfrm>
          <a:noFill/>
          <a:ln/>
        </p:spPr>
        <p:txBody>
          <a:bodyPr/>
          <a:lstStyle/>
          <a:p>
            <a:pPr eaLnBrk="1" hangingPunct="1"/>
            <a:endParaRPr lang="en-US" sz="1000" smtClean="0"/>
          </a:p>
        </p:txBody>
      </p:sp>
      <p:sp>
        <p:nvSpPr>
          <p:cNvPr id="70660" name="Slide Number Placeholder 4"/>
          <p:cNvSpPr>
            <a:spLocks noGrp="1"/>
          </p:cNvSpPr>
          <p:nvPr>
            <p:ph type="sldNum" sz="quarter" idx="5"/>
          </p:nvPr>
        </p:nvSpPr>
        <p:spPr/>
        <p:txBody>
          <a:bodyPr/>
          <a:lstStyle/>
          <a:p>
            <a:pPr defTabSz="935038">
              <a:defRPr/>
            </a:pPr>
            <a:fld id="{1A41244E-4F39-45C1-AA36-2BB3077FC947}" type="slidenum">
              <a:rPr lang="en-US" smtClean="0">
                <a:latin typeface="Arial" charset="0"/>
              </a:rPr>
              <a:pPr defTabSz="935038">
                <a:defRPr/>
              </a:pPr>
              <a:t>8</a:t>
            </a:fld>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82688" y="698500"/>
            <a:ext cx="4648200" cy="3486150"/>
          </a:xfrm>
          <a:ln/>
        </p:spPr>
      </p:sp>
      <p:sp>
        <p:nvSpPr>
          <p:cNvPr id="70659" name="Rectangle 3"/>
          <p:cNvSpPr>
            <a:spLocks noGrp="1" noChangeArrowheads="1"/>
          </p:cNvSpPr>
          <p:nvPr>
            <p:ph type="body" idx="1"/>
          </p:nvPr>
        </p:nvSpPr>
        <p:spPr>
          <a:xfrm>
            <a:off x="701675" y="4414838"/>
            <a:ext cx="5607050" cy="4183062"/>
          </a:xfrm>
          <a:noFill/>
          <a:ln/>
        </p:spPr>
        <p:txBody>
          <a:bodyPr/>
          <a:lstStyle/>
          <a:p>
            <a:pPr eaLnBrk="1" hangingPunct="1"/>
            <a:endParaRPr lang="en-US" sz="1000" smtClean="0"/>
          </a:p>
        </p:txBody>
      </p:sp>
      <p:sp>
        <p:nvSpPr>
          <p:cNvPr id="71684" name="Slide Number Placeholder 4"/>
          <p:cNvSpPr>
            <a:spLocks noGrp="1"/>
          </p:cNvSpPr>
          <p:nvPr>
            <p:ph type="sldNum" sz="quarter" idx="5"/>
          </p:nvPr>
        </p:nvSpPr>
        <p:spPr/>
        <p:txBody>
          <a:bodyPr/>
          <a:lstStyle/>
          <a:p>
            <a:pPr defTabSz="935038">
              <a:defRPr/>
            </a:pPr>
            <a:fld id="{BA4F804E-FF43-435E-ACE3-6920EE4E61C4}" type="slidenum">
              <a:rPr lang="en-US" smtClean="0">
                <a:latin typeface="Arial" charset="0"/>
              </a:rPr>
              <a:pPr defTabSz="935038">
                <a:defRPr/>
              </a:pPr>
              <a:t>9</a:t>
            </a:fld>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lnSpc>
                <a:spcPct val="80000"/>
              </a:lnSpc>
            </a:pPr>
            <a:endParaRPr lang="en-US" sz="900" smtClean="0"/>
          </a:p>
        </p:txBody>
      </p:sp>
      <p:sp>
        <p:nvSpPr>
          <p:cNvPr id="72708" name="Slide Number Placeholder 4"/>
          <p:cNvSpPr>
            <a:spLocks noGrp="1"/>
          </p:cNvSpPr>
          <p:nvPr>
            <p:ph type="sldNum" sz="quarter" idx="5"/>
          </p:nvPr>
        </p:nvSpPr>
        <p:spPr/>
        <p:txBody>
          <a:bodyPr/>
          <a:lstStyle/>
          <a:p>
            <a:pPr defTabSz="935038">
              <a:defRPr/>
            </a:pPr>
            <a:fld id="{7B1A1974-5F6A-4EC9-AD14-163B0907F266}" type="slidenum">
              <a:rPr lang="en-US" smtClean="0">
                <a:latin typeface="Arial" charset="0"/>
              </a:rPr>
              <a:pPr defTabSz="935038">
                <a:defRPr/>
              </a:pPr>
              <a:t>11</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333399"/>
                </a:solidFill>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3399"/>
                </a:solidFill>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C6F782A1-5371-4631-8ABB-B3ACFAD879C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AD76D-92C2-4CDC-86CD-7409B4B8BEC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6CEB39-7CB0-437E-A575-767AB1760C6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8229600" cy="2185988"/>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3938588"/>
            <a:ext cx="8229600" cy="218757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E92B9C54-63AC-4776-8804-AB9C2E0390A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A08CE7ED-0746-4F4C-AD9A-309021D59E7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ED0C491-3FA2-4A78-B766-22B6283F449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A572C2-E4DA-4C57-94C2-3DDA4F98BB2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3399"/>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333399"/>
                </a:solidFill>
                <a:latin typeface="Calibri" pitchFamily="34" charset="0"/>
              </a:defRPr>
            </a:lvl1pPr>
            <a:lvl2pPr>
              <a:defRPr>
                <a:solidFill>
                  <a:srgbClr val="333399"/>
                </a:solidFill>
                <a:latin typeface="Calibri" pitchFamily="34" charset="0"/>
              </a:defRPr>
            </a:lvl2pPr>
            <a:lvl3pPr>
              <a:defRPr>
                <a:solidFill>
                  <a:srgbClr val="333399"/>
                </a:solidFill>
                <a:latin typeface="Calibri" pitchFamily="34" charset="0"/>
              </a:defRPr>
            </a:lvl3pPr>
            <a:lvl4pPr>
              <a:defRPr>
                <a:solidFill>
                  <a:srgbClr val="333399"/>
                </a:solidFill>
                <a:latin typeface="Calibri" pitchFamily="34" charset="0"/>
              </a:defRPr>
            </a:lvl4pPr>
            <a:lvl5pPr>
              <a:defRPr>
                <a:solidFill>
                  <a:srgbClr val="333399"/>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AE1EB9-95AF-4827-9493-AC5B1DE79FF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2396F4-7D2E-446B-8B55-B3F358CF50B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FAA4CA-1E7B-4850-9BCB-392337DB762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0DD2B-7342-40EB-A445-92B6C460158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E39E12-CACA-4464-AA8E-9B075F47516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A2BC7B4-AAE8-46B0-B087-018EF51E45F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BE5D95-2AB2-48E4-B48C-31297C3B59B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93C094-0CDA-4B72-9CC8-FB3ABE1763D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accent2"/>
                </a:solidFill>
                <a:latin typeface="Arial" pitchFamily="34"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accent2"/>
                </a:solidFill>
                <a:latin typeface="Arial" pitchFamily="34"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accent2"/>
                </a:solidFill>
                <a:latin typeface="Arial" pitchFamily="34" charset="0"/>
                <a:cs typeface="+mn-cs"/>
              </a:defRPr>
            </a:lvl1pPr>
          </a:lstStyle>
          <a:p>
            <a:pPr>
              <a:defRPr/>
            </a:pPr>
            <a:fld id="{CC9FD847-1448-4108-919D-F0CC3F6C53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53" r:id="rId1"/>
    <p:sldLayoutId id="2147485141" r:id="rId2"/>
    <p:sldLayoutId id="2147485142" r:id="rId3"/>
    <p:sldLayoutId id="2147485143" r:id="rId4"/>
    <p:sldLayoutId id="2147485144" r:id="rId5"/>
    <p:sldLayoutId id="2147485145" r:id="rId6"/>
    <p:sldLayoutId id="2147485146" r:id="rId7"/>
    <p:sldLayoutId id="2147485147" r:id="rId8"/>
    <p:sldLayoutId id="2147485148" r:id="rId9"/>
    <p:sldLayoutId id="2147485149" r:id="rId10"/>
    <p:sldLayoutId id="2147485150" r:id="rId11"/>
    <p:sldLayoutId id="2147485154" r:id="rId12"/>
    <p:sldLayoutId id="2147485155" r:id="rId13"/>
    <p:sldLayoutId id="2147485151" r:id="rId14"/>
    <p:sldLayoutId id="2147485152" r:id="rId15"/>
  </p:sldLayoutIdLst>
  <p:hf hdr="0" ftr="0" dt="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Arial" charset="0"/>
        </a:defRPr>
      </a:lvl2pPr>
      <a:lvl3pPr algn="ctr" rtl="0" eaLnBrk="0" fontAlgn="base" hangingPunct="0">
        <a:spcBef>
          <a:spcPct val="0"/>
        </a:spcBef>
        <a:spcAft>
          <a:spcPct val="0"/>
        </a:spcAft>
        <a:defRPr sz="4000">
          <a:solidFill>
            <a:schemeClr val="accent2"/>
          </a:solidFill>
          <a:latin typeface="Arial" charset="0"/>
        </a:defRPr>
      </a:lvl3pPr>
      <a:lvl4pPr algn="ctr" rtl="0" eaLnBrk="0" fontAlgn="base" hangingPunct="0">
        <a:spcBef>
          <a:spcPct val="0"/>
        </a:spcBef>
        <a:spcAft>
          <a:spcPct val="0"/>
        </a:spcAft>
        <a:defRPr sz="4000">
          <a:solidFill>
            <a:schemeClr val="accent2"/>
          </a:solidFill>
          <a:latin typeface="Arial" charset="0"/>
        </a:defRPr>
      </a:lvl4pPr>
      <a:lvl5pPr algn="ctr" rtl="0" eaLnBrk="0" fontAlgn="base" hangingPunct="0">
        <a:spcBef>
          <a:spcPct val="0"/>
        </a:spcBef>
        <a:spcAft>
          <a:spcPct val="0"/>
        </a:spcAft>
        <a:defRPr sz="4000">
          <a:solidFill>
            <a:schemeClr val="accent2"/>
          </a:solidFill>
          <a:latin typeface="Arial" charset="0"/>
        </a:defRPr>
      </a:lvl5pPr>
      <a:lvl6pPr marL="457200" algn="ctr" rtl="0" fontAlgn="base">
        <a:spcBef>
          <a:spcPct val="0"/>
        </a:spcBef>
        <a:spcAft>
          <a:spcPct val="0"/>
        </a:spcAft>
        <a:defRPr sz="4000">
          <a:solidFill>
            <a:schemeClr val="accent2"/>
          </a:solidFill>
          <a:latin typeface="Arial" charset="0"/>
        </a:defRPr>
      </a:lvl6pPr>
      <a:lvl7pPr marL="914400" algn="ctr" rtl="0" fontAlgn="base">
        <a:spcBef>
          <a:spcPct val="0"/>
        </a:spcBef>
        <a:spcAft>
          <a:spcPct val="0"/>
        </a:spcAft>
        <a:defRPr sz="4000">
          <a:solidFill>
            <a:schemeClr val="accent2"/>
          </a:solidFill>
          <a:latin typeface="Arial" charset="0"/>
        </a:defRPr>
      </a:lvl7pPr>
      <a:lvl8pPr marL="1371600" algn="ctr" rtl="0" fontAlgn="base">
        <a:spcBef>
          <a:spcPct val="0"/>
        </a:spcBef>
        <a:spcAft>
          <a:spcPct val="0"/>
        </a:spcAft>
        <a:defRPr sz="4000">
          <a:solidFill>
            <a:schemeClr val="accent2"/>
          </a:solidFill>
          <a:latin typeface="Arial" charset="0"/>
        </a:defRPr>
      </a:lvl8pPr>
      <a:lvl9pPr marL="1828800" algn="ctr" rtl="0" fontAlgn="base">
        <a:spcBef>
          <a:spcPct val="0"/>
        </a:spcBef>
        <a:spcAft>
          <a:spcPct val="0"/>
        </a:spcAft>
        <a:defRPr sz="4000">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295400" y="1143000"/>
            <a:ext cx="6629400" cy="2971800"/>
          </a:xfrm>
        </p:spPr>
        <p:txBody>
          <a:bodyPr/>
          <a:lstStyle/>
          <a:p>
            <a:pPr eaLnBrk="1" hangingPunct="1"/>
            <a:r>
              <a:rPr lang="en-US" sz="6000" dirty="0" smtClean="0"/>
              <a:t>Hubbert’s Peak,   The Coal Question, and Climate Change</a:t>
            </a:r>
            <a:endParaRPr lang="en-US" sz="3200" dirty="0" smtClean="0"/>
          </a:p>
        </p:txBody>
      </p:sp>
      <p:sp>
        <p:nvSpPr>
          <p:cNvPr id="4" name="Subtitle 3"/>
          <p:cNvSpPr>
            <a:spLocks noGrp="1"/>
          </p:cNvSpPr>
          <p:nvPr>
            <p:ph type="subTitle" idx="1"/>
          </p:nvPr>
        </p:nvSpPr>
        <p:spPr>
          <a:xfrm>
            <a:off x="1371600" y="4648200"/>
            <a:ext cx="6400800" cy="990600"/>
          </a:xfrm>
        </p:spPr>
        <p:txBody>
          <a:bodyPr/>
          <a:lstStyle/>
          <a:p>
            <a:r>
              <a:rPr lang="en-US" sz="4000" dirty="0" smtClean="0"/>
              <a:t>David Rutledge, Caltech</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sz="half" idx="1"/>
          </p:nvPr>
        </p:nvPicPr>
        <p:blipFill>
          <a:blip r:embed="rId2" cstate="print"/>
          <a:srcRect/>
          <a:stretch>
            <a:fillRect/>
          </a:stretch>
        </p:blipFill>
        <p:spPr>
          <a:xfrm>
            <a:off x="1143000" y="914400"/>
            <a:ext cx="6802438" cy="3554413"/>
          </a:xfrm>
        </p:spPr>
      </p:pic>
      <p:sp>
        <p:nvSpPr>
          <p:cNvPr id="14339" name="Title 1"/>
          <p:cNvSpPr>
            <a:spLocks noGrp="1"/>
          </p:cNvSpPr>
          <p:nvPr>
            <p:ph type="title"/>
          </p:nvPr>
        </p:nvSpPr>
        <p:spPr>
          <a:xfrm>
            <a:off x="1219200" y="0"/>
            <a:ext cx="6705600" cy="914400"/>
          </a:xfrm>
        </p:spPr>
        <p:txBody>
          <a:bodyPr/>
          <a:lstStyle/>
          <a:p>
            <a:r>
              <a:rPr lang="en-US" smtClean="0"/>
              <a:t>Residuals for US Crude Oil</a:t>
            </a:r>
          </a:p>
        </p:txBody>
      </p:sp>
      <p:sp>
        <p:nvSpPr>
          <p:cNvPr id="14340" name="Text Placeholder 3"/>
          <p:cNvSpPr>
            <a:spLocks noGrp="1"/>
          </p:cNvSpPr>
          <p:nvPr>
            <p:ph type="body" sz="half" idx="2"/>
          </p:nvPr>
        </p:nvSpPr>
        <p:spPr>
          <a:xfrm>
            <a:off x="990600" y="4648200"/>
            <a:ext cx="7391400" cy="1524000"/>
          </a:xfrm>
        </p:spPr>
        <p:txBody>
          <a:bodyPr/>
          <a:lstStyle/>
          <a:p>
            <a:r>
              <a:rPr lang="en-US" sz="2000" smtClean="0"/>
              <a:t>Residuals are expressed in the equivalent months of production — positive residuals show we are ahead of schedule, negative residuals show we are behind schedule</a:t>
            </a:r>
          </a:p>
          <a:p>
            <a:r>
              <a:rPr lang="en-US" sz="2000" smtClean="0"/>
              <a:t>Maximum residual from 1901 on is 11 months — 1 month in 2009</a:t>
            </a:r>
          </a:p>
        </p:txBody>
      </p:sp>
      <p:sp>
        <p:nvSpPr>
          <p:cNvPr id="14341" name="Slide Number Placeholder 4"/>
          <p:cNvSpPr>
            <a:spLocks noGrp="1"/>
          </p:cNvSpPr>
          <p:nvPr>
            <p:ph type="sldNum" sz="quarter" idx="12"/>
          </p:nvPr>
        </p:nvSpPr>
        <p:spPr/>
        <p:txBody>
          <a:bodyPr/>
          <a:lstStyle/>
          <a:p>
            <a:pPr>
              <a:defRPr/>
            </a:pPr>
            <a:fld id="{D11B139D-3438-4A4A-A9E2-8A47937F7F7B}" type="slidenum">
              <a:rPr lang="en-US" smtClean="0"/>
              <a:pPr>
                <a:defRPr/>
              </a:pPr>
              <a:t>10</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p:cNvPicPr>
            <a:picLocks noGrp="1" noChangeAspect="1" noChangeArrowheads="1"/>
          </p:cNvPicPr>
          <p:nvPr>
            <p:ph sz="half" idx="1"/>
          </p:nvPr>
        </p:nvPicPr>
        <p:blipFill>
          <a:blip r:embed="rId3" cstate="print"/>
          <a:srcRect/>
          <a:stretch>
            <a:fillRect/>
          </a:stretch>
        </p:blipFill>
        <p:spPr>
          <a:xfrm>
            <a:off x="1295400" y="990600"/>
            <a:ext cx="6643688" cy="3657600"/>
          </a:xfrm>
          <a:noFill/>
        </p:spPr>
      </p:pic>
      <p:sp>
        <p:nvSpPr>
          <p:cNvPr id="15363" name="Rectangle 3"/>
          <p:cNvSpPr>
            <a:spLocks noGrp="1" noChangeArrowheads="1"/>
          </p:cNvSpPr>
          <p:nvPr>
            <p:ph type="title"/>
          </p:nvPr>
        </p:nvSpPr>
        <p:spPr>
          <a:xfrm>
            <a:off x="1600200" y="0"/>
            <a:ext cx="6248400" cy="1066800"/>
          </a:xfrm>
        </p:spPr>
        <p:txBody>
          <a:bodyPr/>
          <a:lstStyle/>
          <a:p>
            <a:pPr eaLnBrk="1" hangingPunct="1"/>
            <a:r>
              <a:rPr lang="en-US" sz="3600" smtClean="0"/>
              <a:t>Historical Long-Term Fits</a:t>
            </a:r>
          </a:p>
        </p:txBody>
      </p:sp>
      <p:sp>
        <p:nvSpPr>
          <p:cNvPr id="15364" name="Text Placeholder 7"/>
          <p:cNvSpPr>
            <a:spLocks noGrp="1"/>
          </p:cNvSpPr>
          <p:nvPr>
            <p:ph type="body" sz="half" idx="2"/>
          </p:nvPr>
        </p:nvSpPr>
        <p:spPr>
          <a:xfrm>
            <a:off x="609600" y="4876800"/>
            <a:ext cx="8153400" cy="1524000"/>
          </a:xfrm>
        </p:spPr>
        <p:txBody>
          <a:bodyPr/>
          <a:lstStyle/>
          <a:p>
            <a:r>
              <a:rPr lang="en-US" sz="2000" smtClean="0"/>
              <a:t>Range from 218Gb to 237Gb since 1948 (8%)</a:t>
            </a:r>
          </a:p>
          <a:p>
            <a:r>
              <a:rPr lang="en-US" sz="2000" smtClean="0"/>
              <a:t>Large circles are government estimates, small circles are non-government</a:t>
            </a:r>
          </a:p>
          <a:p>
            <a:r>
              <a:rPr lang="en-US" sz="2000" smtClean="0">
                <a:solidFill>
                  <a:srgbClr val="333399"/>
                </a:solidFill>
              </a:rPr>
              <a:t>Government median is 433Gb, non-government median is 230Gb</a:t>
            </a:r>
            <a:endParaRPr lang="en-US" sz="2000" smtClean="0"/>
          </a:p>
          <a:p>
            <a:pPr eaLnBrk="1" hangingPunct="1"/>
            <a:r>
              <a:rPr lang="en-US" sz="2000" smtClean="0">
                <a:solidFill>
                  <a:srgbClr val="008000"/>
                </a:solidFill>
              </a:rPr>
              <a:t>USGS = US Geological Survey, MMS = Mineral Management Service</a:t>
            </a:r>
          </a:p>
          <a:p>
            <a:endParaRPr lang="en-US" sz="2000" smtClean="0">
              <a:solidFill>
                <a:srgbClr val="333399"/>
              </a:solidFill>
            </a:endParaRPr>
          </a:p>
        </p:txBody>
      </p:sp>
      <p:sp>
        <p:nvSpPr>
          <p:cNvPr id="15365" name="Slide Number Placeholder 6"/>
          <p:cNvSpPr>
            <a:spLocks noGrp="1"/>
          </p:cNvSpPr>
          <p:nvPr>
            <p:ph type="sldNum" sz="quarter" idx="12"/>
          </p:nvPr>
        </p:nvSpPr>
        <p:spPr/>
        <p:txBody>
          <a:bodyPr/>
          <a:lstStyle/>
          <a:p>
            <a:pPr>
              <a:defRPr/>
            </a:pPr>
            <a:fld id="{4555B7C1-721E-4DD5-8C77-050622F647C7}" type="slidenum">
              <a:rPr lang="en-US" smtClean="0"/>
              <a:pPr>
                <a:defRPr/>
              </a:pPr>
              <a:t>11</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2"/>
          </p:nvPr>
        </p:nvSpPr>
        <p:spPr/>
        <p:txBody>
          <a:bodyPr/>
          <a:lstStyle/>
          <a:p>
            <a:pPr>
              <a:defRPr/>
            </a:pPr>
            <a:fld id="{EE13693D-694E-4F61-80C8-E4CA78D64DFC}" type="slidenum">
              <a:rPr lang="en-US" smtClean="0">
                <a:latin typeface="Arial" charset="0"/>
              </a:rPr>
              <a:pPr>
                <a:defRPr/>
              </a:pPr>
              <a:t>12</a:t>
            </a:fld>
            <a:endParaRPr lang="en-US" smtClean="0">
              <a:latin typeface="Arial" charset="0"/>
            </a:endParaRPr>
          </a:p>
        </p:txBody>
      </p:sp>
      <p:sp>
        <p:nvSpPr>
          <p:cNvPr id="16387" name="Rectangle 2"/>
          <p:cNvSpPr>
            <a:spLocks noGrp="1" noChangeArrowheads="1"/>
          </p:cNvSpPr>
          <p:nvPr>
            <p:ph type="title"/>
          </p:nvPr>
        </p:nvSpPr>
        <p:spPr>
          <a:xfrm>
            <a:off x="533400" y="228600"/>
            <a:ext cx="8305800" cy="1066800"/>
          </a:xfrm>
        </p:spPr>
        <p:txBody>
          <a:bodyPr/>
          <a:lstStyle/>
          <a:p>
            <a:pPr eaLnBrk="1" hangingPunct="1"/>
            <a:r>
              <a:rPr lang="en-US" sz="3200" smtClean="0"/>
              <a:t>Kenneth Deffeyes on the USGS Assessments</a:t>
            </a:r>
          </a:p>
        </p:txBody>
      </p:sp>
      <p:sp>
        <p:nvSpPr>
          <p:cNvPr id="16388" name="Text Box 3"/>
          <p:cNvSpPr txBox="1">
            <a:spLocks noChangeArrowheads="1"/>
          </p:cNvSpPr>
          <p:nvPr/>
        </p:nvSpPr>
        <p:spPr bwMode="auto">
          <a:xfrm>
            <a:off x="838200" y="1381125"/>
            <a:ext cx="7772400" cy="3871913"/>
          </a:xfrm>
          <a:prstGeom prst="rect">
            <a:avLst/>
          </a:prstGeom>
          <a:noFill/>
          <a:ln w="9525">
            <a:noFill/>
            <a:miter lim="800000"/>
            <a:headEnd/>
            <a:tailEnd/>
          </a:ln>
        </p:spPr>
        <p:txBody>
          <a:bodyPr>
            <a:spAutoFit/>
          </a:bodyPr>
          <a:lstStyle/>
          <a:p>
            <a:pPr>
              <a:spcBef>
                <a:spcPct val="20000"/>
              </a:spcBef>
            </a:pPr>
            <a:r>
              <a:rPr lang="en-US" sz="2800">
                <a:solidFill>
                  <a:schemeClr val="accent2"/>
                </a:solidFill>
                <a:latin typeface="Calibri" pitchFamily="34" charset="0"/>
              </a:rPr>
              <a:t>“When USGS workers tried to estimate resources, they acted, well, like bureaucrats. Whenever a judgment call was made about choosing a statistical method, the USGS almost invariably tended to pick the one that gave the higher estimate.” </a:t>
            </a:r>
          </a:p>
          <a:p>
            <a:pPr>
              <a:spcBef>
                <a:spcPct val="20000"/>
              </a:spcBef>
            </a:pPr>
            <a:endParaRPr lang="en-US" sz="1600">
              <a:solidFill>
                <a:schemeClr val="accent2"/>
              </a:solidFill>
              <a:latin typeface="Calibri" pitchFamily="34" charset="0"/>
            </a:endParaRPr>
          </a:p>
          <a:p>
            <a:r>
              <a:rPr lang="en-US" sz="2800">
                <a:solidFill>
                  <a:schemeClr val="accent2"/>
                </a:solidFill>
                <a:latin typeface="Calibri" pitchFamily="34" charset="0"/>
              </a:rPr>
              <a:t>                                     Kenneth Deffeyes</a:t>
            </a:r>
          </a:p>
          <a:p>
            <a:r>
              <a:rPr lang="en-US" sz="2800">
                <a:solidFill>
                  <a:schemeClr val="accent2"/>
                </a:solidFill>
                <a:latin typeface="Calibri" pitchFamily="34" charset="0"/>
              </a:rPr>
              <a:t>                                     Professor of Geology, emeritus, </a:t>
            </a:r>
          </a:p>
          <a:p>
            <a:r>
              <a:rPr lang="en-US" sz="2800">
                <a:solidFill>
                  <a:schemeClr val="accent2"/>
                </a:solidFill>
                <a:latin typeface="Calibri" pitchFamily="34" charset="0"/>
              </a:rPr>
              <a:t>                                     Princeton University</a:t>
            </a:r>
          </a:p>
        </p:txBody>
      </p:sp>
      <p:sp>
        <p:nvSpPr>
          <p:cNvPr id="16389" name="TextBox 5"/>
          <p:cNvSpPr txBox="1">
            <a:spLocks noChangeArrowheads="1"/>
          </p:cNvSpPr>
          <p:nvPr/>
        </p:nvSpPr>
        <p:spPr bwMode="auto">
          <a:xfrm>
            <a:off x="685800" y="5486400"/>
            <a:ext cx="7848600" cy="523875"/>
          </a:xfrm>
          <a:prstGeom prst="rect">
            <a:avLst/>
          </a:prstGeom>
          <a:noFill/>
          <a:ln w="28575">
            <a:solidFill>
              <a:srgbClr val="FF0000"/>
            </a:solidFill>
            <a:miter lim="800000"/>
            <a:headEnd/>
            <a:tailEnd/>
          </a:ln>
        </p:spPr>
        <p:txBody>
          <a:bodyPr>
            <a:spAutoFit/>
          </a:bodyPr>
          <a:lstStyle/>
          <a:p>
            <a:pPr algn="ctr"/>
            <a:r>
              <a:rPr lang="en-US" sz="2800">
                <a:solidFill>
                  <a:srgbClr val="FF0000"/>
                </a:solidFill>
                <a:latin typeface="Calibri" pitchFamily="34" charset="0"/>
              </a:rPr>
              <a:t>Deffeyes’ Law of Bureaucratic Resource Estimates</a:t>
            </a:r>
            <a:endParaRPr lang="en-US">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2"/>
          </p:nvPr>
        </p:nvSpPr>
        <p:spPr/>
        <p:txBody>
          <a:bodyPr/>
          <a:lstStyle/>
          <a:p>
            <a:pPr>
              <a:defRPr/>
            </a:pPr>
            <a:fld id="{1F65E8EC-918E-45CF-B9C2-4BA4F35910AE}" type="slidenum">
              <a:rPr lang="en-US" smtClean="0">
                <a:latin typeface="Calibri" pitchFamily="34" charset="0"/>
              </a:rPr>
              <a:pPr>
                <a:defRPr/>
              </a:pPr>
              <a:t>13</a:t>
            </a:fld>
            <a:endParaRPr lang="en-US" smtClean="0">
              <a:latin typeface="Calibri" pitchFamily="34" charset="0"/>
            </a:endParaRPr>
          </a:p>
        </p:txBody>
      </p:sp>
      <p:pic>
        <p:nvPicPr>
          <p:cNvPr id="17411" name="Picture 2" descr="UK Coal mine"/>
          <p:cNvPicPr>
            <a:picLocks noGrp="1" noChangeAspect="1" noChangeArrowheads="1"/>
          </p:cNvPicPr>
          <p:nvPr>
            <p:ph/>
          </p:nvPr>
        </p:nvPicPr>
        <p:blipFill>
          <a:blip r:embed="rId3" cstate="print"/>
          <a:srcRect t="22650" b="2769"/>
          <a:stretch>
            <a:fillRect/>
          </a:stretch>
        </p:blipFill>
        <p:spPr>
          <a:xfrm>
            <a:off x="0" y="0"/>
            <a:ext cx="9144000" cy="6858000"/>
          </a:xfrm>
        </p:spPr>
      </p:pic>
      <p:sp>
        <p:nvSpPr>
          <p:cNvPr id="17412" name="Text Box 3"/>
          <p:cNvSpPr txBox="1">
            <a:spLocks noChangeArrowheads="1"/>
          </p:cNvSpPr>
          <p:nvPr/>
        </p:nvSpPr>
        <p:spPr bwMode="auto">
          <a:xfrm>
            <a:off x="685800" y="5546725"/>
            <a:ext cx="3124200" cy="701675"/>
          </a:xfrm>
          <a:prstGeom prst="rect">
            <a:avLst/>
          </a:prstGeom>
          <a:noFill/>
          <a:ln w="9525">
            <a:noFill/>
            <a:miter lim="800000"/>
            <a:headEnd/>
            <a:tailEnd/>
          </a:ln>
        </p:spPr>
        <p:txBody>
          <a:bodyPr>
            <a:spAutoFit/>
          </a:bodyPr>
          <a:lstStyle/>
          <a:p>
            <a:pPr>
              <a:spcBef>
                <a:spcPct val="50000"/>
              </a:spcBef>
            </a:pPr>
            <a:r>
              <a:rPr lang="en-US" sz="4000" b="1">
                <a:solidFill>
                  <a:srgbClr val="DDDDDD"/>
                </a:solidFill>
                <a:latin typeface="Calibri" pitchFamily="34" charset="0"/>
              </a:rPr>
              <a:t>British Coal</a:t>
            </a:r>
          </a:p>
        </p:txBody>
      </p:sp>
      <p:sp>
        <p:nvSpPr>
          <p:cNvPr id="17413" name="Text Box 4"/>
          <p:cNvSpPr txBox="1">
            <a:spLocks noChangeArrowheads="1"/>
          </p:cNvSpPr>
          <p:nvPr/>
        </p:nvSpPr>
        <p:spPr bwMode="auto">
          <a:xfrm>
            <a:off x="7086600" y="5883275"/>
            <a:ext cx="1828800" cy="708025"/>
          </a:xfrm>
          <a:prstGeom prst="rect">
            <a:avLst/>
          </a:prstGeom>
          <a:noFill/>
          <a:ln w="9525">
            <a:noFill/>
            <a:miter lim="800000"/>
            <a:headEnd/>
            <a:tailEnd/>
          </a:ln>
        </p:spPr>
        <p:txBody>
          <a:bodyPr>
            <a:spAutoFit/>
          </a:bodyPr>
          <a:lstStyle/>
          <a:p>
            <a:pPr algn="ctr">
              <a:spcBef>
                <a:spcPct val="50000"/>
              </a:spcBef>
            </a:pPr>
            <a:r>
              <a:rPr lang="en-US" sz="2000">
                <a:solidFill>
                  <a:srgbClr val="DDDDDD"/>
                </a:solidFill>
                <a:latin typeface="Calibri" pitchFamily="34" charset="0"/>
              </a:rPr>
              <a:t>Photo by       John Cornwell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6"/>
          <p:cNvSpPr>
            <a:spLocks noGrp="1"/>
          </p:cNvSpPr>
          <p:nvPr>
            <p:ph type="sldNum" sz="quarter" idx="12"/>
          </p:nvPr>
        </p:nvSpPr>
        <p:spPr/>
        <p:txBody>
          <a:bodyPr/>
          <a:lstStyle/>
          <a:p>
            <a:pPr>
              <a:defRPr/>
            </a:pPr>
            <a:fld id="{29588405-7ABD-41E5-BBAF-9BEEF6AAE159}" type="slidenum">
              <a:rPr lang="en-US" smtClean="0">
                <a:latin typeface="Arial" charset="0"/>
              </a:rPr>
              <a:pPr>
                <a:defRPr/>
              </a:pPr>
              <a:t>14</a:t>
            </a:fld>
            <a:endParaRPr lang="en-US" smtClean="0">
              <a:latin typeface="Arial" charset="0"/>
            </a:endParaRPr>
          </a:p>
        </p:txBody>
      </p:sp>
      <p:sp>
        <p:nvSpPr>
          <p:cNvPr id="18435" name="Rectangle 2"/>
          <p:cNvSpPr>
            <a:spLocks noGrp="1" noChangeArrowheads="1"/>
          </p:cNvSpPr>
          <p:nvPr>
            <p:ph type="title"/>
          </p:nvPr>
        </p:nvSpPr>
        <p:spPr>
          <a:xfrm>
            <a:off x="228600" y="152400"/>
            <a:ext cx="4876800" cy="1143000"/>
          </a:xfrm>
        </p:spPr>
        <p:txBody>
          <a:bodyPr/>
          <a:lstStyle/>
          <a:p>
            <a:pPr eaLnBrk="1" hangingPunct="1"/>
            <a:r>
              <a:rPr lang="en-US" sz="3600" i="1" smtClean="0"/>
              <a:t>The Coal Question </a:t>
            </a:r>
            <a:r>
              <a:rPr lang="en-US" sz="3600" smtClean="0"/>
              <a:t>(1865)  Stanley Jevons</a:t>
            </a:r>
          </a:p>
        </p:txBody>
      </p:sp>
      <p:pic>
        <p:nvPicPr>
          <p:cNvPr id="18436" name="Picture 4"/>
          <p:cNvPicPr>
            <a:picLocks noGrp="1" noChangeAspect="1" noChangeArrowheads="1"/>
          </p:cNvPicPr>
          <p:nvPr>
            <p:ph sz="half" idx="1"/>
          </p:nvPr>
        </p:nvPicPr>
        <p:blipFill>
          <a:blip r:embed="rId3" cstate="print"/>
          <a:srcRect t="1111"/>
          <a:stretch>
            <a:fillRect/>
          </a:stretch>
        </p:blipFill>
        <p:spPr>
          <a:xfrm>
            <a:off x="5105400" y="304800"/>
            <a:ext cx="3467100" cy="6172200"/>
          </a:xfrm>
        </p:spPr>
      </p:pic>
      <p:pic>
        <p:nvPicPr>
          <p:cNvPr id="18437" name="Content Placeholder 6" descr="Stanley Jevons resampled.jpg"/>
          <p:cNvPicPr>
            <a:picLocks noGrp="1" noChangeAspect="1"/>
          </p:cNvPicPr>
          <p:nvPr>
            <p:ph sz="half" idx="2"/>
          </p:nvPr>
        </p:nvPicPr>
        <p:blipFill>
          <a:blip r:embed="rId4" cstate="print"/>
          <a:srcRect/>
          <a:stretch>
            <a:fillRect/>
          </a:stretch>
        </p:blipFill>
        <p:spPr>
          <a:xfrm>
            <a:off x="438150" y="1346200"/>
            <a:ext cx="4286250" cy="53594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sz="half" idx="1"/>
          </p:nvPr>
        </p:nvPicPr>
        <p:blipFill>
          <a:blip r:embed="rId3" cstate="print"/>
          <a:srcRect/>
          <a:stretch>
            <a:fillRect/>
          </a:stretch>
        </p:blipFill>
        <p:spPr>
          <a:xfrm>
            <a:off x="855663" y="1066800"/>
            <a:ext cx="7450137" cy="3429000"/>
          </a:xfrm>
        </p:spPr>
      </p:pic>
      <p:sp>
        <p:nvSpPr>
          <p:cNvPr id="19459" name="Slide Number Placeholder 6"/>
          <p:cNvSpPr>
            <a:spLocks noGrp="1"/>
          </p:cNvSpPr>
          <p:nvPr>
            <p:ph type="sldNum" sz="quarter" idx="12"/>
          </p:nvPr>
        </p:nvSpPr>
        <p:spPr/>
        <p:txBody>
          <a:bodyPr/>
          <a:lstStyle/>
          <a:p>
            <a:pPr>
              <a:defRPr/>
            </a:pPr>
            <a:fld id="{F38622FD-E18D-42E2-97FA-8178955983E2}" type="slidenum">
              <a:rPr lang="en-US" smtClean="0">
                <a:latin typeface="Arial" charset="0"/>
              </a:rPr>
              <a:pPr>
                <a:defRPr/>
              </a:pPr>
              <a:t>15</a:t>
            </a:fld>
            <a:endParaRPr lang="en-US" smtClean="0">
              <a:latin typeface="Arial" charset="0"/>
            </a:endParaRPr>
          </a:p>
        </p:txBody>
      </p:sp>
      <p:sp>
        <p:nvSpPr>
          <p:cNvPr id="19460" name="Rectangle 3"/>
          <p:cNvSpPr>
            <a:spLocks noGrp="1" noChangeArrowheads="1"/>
          </p:cNvSpPr>
          <p:nvPr>
            <p:ph type="body" sz="half" idx="2"/>
          </p:nvPr>
        </p:nvSpPr>
        <p:spPr>
          <a:xfrm>
            <a:off x="1066800" y="4724400"/>
            <a:ext cx="7162800" cy="1752600"/>
          </a:xfrm>
        </p:spPr>
        <p:txBody>
          <a:bodyPr/>
          <a:lstStyle/>
          <a:p>
            <a:pPr eaLnBrk="1" hangingPunct="1"/>
            <a:r>
              <a:rPr lang="en-US" sz="2000" smtClean="0"/>
              <a:t>Mt = millions of metric tons</a:t>
            </a:r>
          </a:p>
          <a:p>
            <a:pPr eaLnBrk="1" hangingPunct="1"/>
            <a:r>
              <a:rPr lang="en-US" sz="2000" smtClean="0"/>
              <a:t>Production is now 16 times less than the peak — the last time the production was this low, Napoleon was alive</a:t>
            </a:r>
          </a:p>
          <a:p>
            <a:pPr eaLnBrk="1" hangingPunct="1"/>
            <a:r>
              <a:rPr lang="en-US" sz="2000" smtClean="0"/>
              <a:t>In 1913, Britain exported 31% of its production, now it imports 74% of the coal it burns</a:t>
            </a:r>
          </a:p>
        </p:txBody>
      </p:sp>
      <p:sp>
        <p:nvSpPr>
          <p:cNvPr id="19461" name="Rectangle 4"/>
          <p:cNvSpPr>
            <a:spLocks noGrp="1" noChangeArrowheads="1"/>
          </p:cNvSpPr>
          <p:nvPr>
            <p:ph type="title"/>
          </p:nvPr>
        </p:nvSpPr>
        <p:spPr>
          <a:xfrm>
            <a:off x="609600" y="0"/>
            <a:ext cx="8229600" cy="990600"/>
          </a:xfrm>
        </p:spPr>
        <p:txBody>
          <a:bodyPr/>
          <a:lstStyle/>
          <a:p>
            <a:pPr eaLnBrk="1" hangingPunct="1"/>
            <a:r>
              <a:rPr lang="en-US" smtClean="0"/>
              <a:t>UK Coal Production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2"/>
          <p:cNvPicPr>
            <a:picLocks noGrp="1" noChangeAspect="1" noChangeArrowheads="1"/>
          </p:cNvPicPr>
          <p:nvPr>
            <p:ph sz="half" idx="1"/>
          </p:nvPr>
        </p:nvPicPr>
        <p:blipFill>
          <a:blip r:embed="rId2" cstate="print"/>
          <a:srcRect/>
          <a:stretch>
            <a:fillRect/>
          </a:stretch>
        </p:blipFill>
        <p:spPr>
          <a:xfrm>
            <a:off x="423863" y="1143000"/>
            <a:ext cx="8339137" cy="3838575"/>
          </a:xfrm>
        </p:spPr>
      </p:pic>
      <p:sp>
        <p:nvSpPr>
          <p:cNvPr id="20483" name="Title 1"/>
          <p:cNvSpPr>
            <a:spLocks noGrp="1"/>
          </p:cNvSpPr>
          <p:nvPr>
            <p:ph type="title"/>
          </p:nvPr>
        </p:nvSpPr>
        <p:spPr>
          <a:xfrm>
            <a:off x="457200" y="152400"/>
            <a:ext cx="8229600" cy="792163"/>
          </a:xfrm>
        </p:spPr>
        <p:txBody>
          <a:bodyPr/>
          <a:lstStyle/>
          <a:p>
            <a:r>
              <a:rPr lang="en-US" sz="3600" smtClean="0"/>
              <a:t>Cumulative Production and Historical Fits</a:t>
            </a:r>
          </a:p>
        </p:txBody>
      </p:sp>
      <p:sp>
        <p:nvSpPr>
          <p:cNvPr id="20484" name="Text Placeholder 3"/>
          <p:cNvSpPr>
            <a:spLocks noGrp="1"/>
          </p:cNvSpPr>
          <p:nvPr>
            <p:ph type="body" sz="half" idx="2"/>
          </p:nvPr>
        </p:nvSpPr>
        <p:spPr>
          <a:xfrm>
            <a:off x="533400" y="5029200"/>
            <a:ext cx="8229600" cy="1447800"/>
          </a:xfrm>
        </p:spPr>
        <p:txBody>
          <a:bodyPr/>
          <a:lstStyle/>
          <a:p>
            <a:r>
              <a:rPr lang="en-US" sz="2000" smtClean="0">
                <a:solidFill>
                  <a:srgbClr val="333399"/>
                </a:solidFill>
              </a:rPr>
              <a:t>Estimates for long-term production have varied in a 11% range since 1900</a:t>
            </a:r>
          </a:p>
          <a:p>
            <a:r>
              <a:rPr lang="en-US" sz="2000" smtClean="0">
                <a:solidFill>
                  <a:srgbClr val="333399"/>
                </a:solidFill>
              </a:rPr>
              <a:t>Fit uses a different </a:t>
            </a:r>
            <a:r>
              <a:rPr lang="en-US" sz="2000" i="1" smtClean="0">
                <a:solidFill>
                  <a:srgbClr val="333399"/>
                </a:solidFill>
              </a:rPr>
              <a:t>s</a:t>
            </a:r>
            <a:r>
              <a:rPr lang="en-US" sz="2000" smtClean="0">
                <a:solidFill>
                  <a:srgbClr val="333399"/>
                </a:solidFill>
              </a:rPr>
              <a:t>-curve, the logistic function, that gives a better fit than the normal </a:t>
            </a:r>
          </a:p>
          <a:p>
            <a:r>
              <a:rPr lang="en-US" sz="2000" smtClean="0">
                <a:solidFill>
                  <a:srgbClr val="333399"/>
                </a:solidFill>
              </a:rPr>
              <a:t>Linearized through the logit transform </a:t>
            </a:r>
            <a:r>
              <a:rPr lang="en-US" sz="2000" i="1" smtClean="0">
                <a:solidFill>
                  <a:srgbClr val="333399"/>
                </a:solidFill>
              </a:rPr>
              <a:t>r</a:t>
            </a:r>
            <a:r>
              <a:rPr lang="en-US" sz="2000" baseline="30000" smtClean="0">
                <a:solidFill>
                  <a:srgbClr val="333399"/>
                </a:solidFill>
              </a:rPr>
              <a:t>2</a:t>
            </a:r>
            <a:r>
              <a:rPr lang="en-US" sz="2000" smtClean="0">
                <a:solidFill>
                  <a:srgbClr val="333399"/>
                </a:solidFill>
              </a:rPr>
              <a:t> = 0.9996</a:t>
            </a:r>
            <a:endParaRPr lang="en-US" smtClean="0"/>
          </a:p>
        </p:txBody>
      </p:sp>
      <p:sp>
        <p:nvSpPr>
          <p:cNvPr id="20485" name="Slide Number Placeholder 4"/>
          <p:cNvSpPr>
            <a:spLocks noGrp="1"/>
          </p:cNvSpPr>
          <p:nvPr>
            <p:ph type="sldNum" sz="quarter" idx="12"/>
          </p:nvPr>
        </p:nvSpPr>
        <p:spPr/>
        <p:txBody>
          <a:bodyPr/>
          <a:lstStyle/>
          <a:p>
            <a:pPr>
              <a:defRPr/>
            </a:pPr>
            <a:fld id="{E099ABD9-A576-4D94-A30B-B3A605E6F05F}" type="slidenum">
              <a:rPr lang="en-US" smtClean="0"/>
              <a:pPr>
                <a:defRPr/>
              </a:pPr>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sz="half" idx="1"/>
          </p:nvPr>
        </p:nvPicPr>
        <p:blipFill>
          <a:blip r:embed="rId3" cstate="print"/>
          <a:srcRect/>
          <a:stretch>
            <a:fillRect/>
          </a:stretch>
        </p:blipFill>
        <p:spPr>
          <a:xfrm>
            <a:off x="685800" y="1327150"/>
            <a:ext cx="7720013" cy="3549650"/>
          </a:xfrm>
        </p:spPr>
      </p:pic>
      <p:sp>
        <p:nvSpPr>
          <p:cNvPr id="22531" name="Title 1"/>
          <p:cNvSpPr>
            <a:spLocks noGrp="1"/>
          </p:cNvSpPr>
          <p:nvPr>
            <p:ph type="title"/>
          </p:nvPr>
        </p:nvSpPr>
        <p:spPr>
          <a:xfrm>
            <a:off x="457200" y="76200"/>
            <a:ext cx="8229600" cy="1143000"/>
          </a:xfrm>
        </p:spPr>
        <p:txBody>
          <a:bodyPr/>
          <a:lstStyle/>
          <a:p>
            <a:r>
              <a:rPr lang="en-US" smtClean="0"/>
              <a:t>Residuals for UK Coal</a:t>
            </a:r>
          </a:p>
        </p:txBody>
      </p:sp>
      <p:sp>
        <p:nvSpPr>
          <p:cNvPr id="22532" name="Text Placeholder 10"/>
          <p:cNvSpPr>
            <a:spLocks noGrp="1"/>
          </p:cNvSpPr>
          <p:nvPr>
            <p:ph type="body" sz="half" idx="2"/>
          </p:nvPr>
        </p:nvSpPr>
        <p:spPr>
          <a:xfrm>
            <a:off x="1066800" y="5105400"/>
            <a:ext cx="6781800" cy="762000"/>
          </a:xfrm>
        </p:spPr>
        <p:txBody>
          <a:bodyPr/>
          <a:lstStyle/>
          <a:p>
            <a:r>
              <a:rPr lang="en-US" sz="2000" smtClean="0"/>
              <a:t>Residuals become larger with time</a:t>
            </a:r>
          </a:p>
          <a:p>
            <a:r>
              <a:rPr lang="en-US" sz="2000" smtClean="0"/>
              <a:t>Slope changes appear to be associated with specific events</a:t>
            </a:r>
          </a:p>
        </p:txBody>
      </p:sp>
      <p:sp>
        <p:nvSpPr>
          <p:cNvPr id="22533" name="Slide Number Placeholder 4"/>
          <p:cNvSpPr>
            <a:spLocks noGrp="1"/>
          </p:cNvSpPr>
          <p:nvPr>
            <p:ph type="sldNum" sz="quarter" idx="12"/>
          </p:nvPr>
        </p:nvSpPr>
        <p:spPr/>
        <p:txBody>
          <a:bodyPr/>
          <a:lstStyle/>
          <a:p>
            <a:pPr>
              <a:defRPr/>
            </a:pPr>
            <a:fld id="{8A0DBB22-E9FE-4FBA-949C-09FFF9ED3E3B}" type="slidenum">
              <a:rPr lang="en-US" smtClean="0"/>
              <a:pPr>
                <a:defRPr/>
              </a:pPr>
              <a:t>17</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a:xfrm>
            <a:off x="304800" y="152400"/>
            <a:ext cx="8458200" cy="762000"/>
          </a:xfrm>
        </p:spPr>
        <p:txBody>
          <a:bodyPr/>
          <a:lstStyle/>
          <a:p>
            <a:pPr eaLnBrk="1" hangingPunct="1"/>
            <a:r>
              <a:rPr lang="en-US" sz="3200" dirty="0" smtClean="0"/>
              <a:t>Historical Long-term Fits Compared with Reserves</a:t>
            </a:r>
          </a:p>
        </p:txBody>
      </p:sp>
      <p:sp>
        <p:nvSpPr>
          <p:cNvPr id="21507" name="Text Placeholder 26"/>
          <p:cNvSpPr>
            <a:spLocks noGrp="1"/>
          </p:cNvSpPr>
          <p:nvPr>
            <p:ph type="body" sz="half" idx="2"/>
          </p:nvPr>
        </p:nvSpPr>
        <p:spPr>
          <a:xfrm>
            <a:off x="381000" y="4495800"/>
            <a:ext cx="8610600" cy="1828800"/>
          </a:xfrm>
        </p:spPr>
        <p:txBody>
          <a:bodyPr/>
          <a:lstStyle/>
          <a:p>
            <a:r>
              <a:rPr lang="en-US" sz="2000" dirty="0" smtClean="0"/>
              <a:t>Reserve numbers are available before long-term fits</a:t>
            </a:r>
          </a:p>
          <a:p>
            <a:r>
              <a:rPr lang="en-US" sz="2000" dirty="0" smtClean="0"/>
              <a:t>Produced 18% of the 1871 Royal Commission reserves + cumulative</a:t>
            </a:r>
          </a:p>
          <a:p>
            <a:r>
              <a:rPr lang="en-US" sz="2000" dirty="0" smtClean="0"/>
              <a:t>Criteria chosen were too optimistic ― 1-ft seams, 4,000-ft depth</a:t>
            </a:r>
          </a:p>
          <a:p>
            <a:r>
              <a:rPr lang="en-US" sz="2000" dirty="0" smtClean="0"/>
              <a:t>Collapse in reserves in 1968 — the five collieries left with producing longwall faces (down from 803 faces in 1972) were all producing by 1968</a:t>
            </a:r>
          </a:p>
          <a:p>
            <a:pPr>
              <a:buFontTx/>
              <a:buNone/>
            </a:pPr>
            <a:endParaRPr lang="en-US" sz="2000" dirty="0" smtClean="0"/>
          </a:p>
        </p:txBody>
      </p:sp>
      <p:sp>
        <p:nvSpPr>
          <p:cNvPr id="21508" name="Slide Number Placeholder 12"/>
          <p:cNvSpPr>
            <a:spLocks noGrp="1"/>
          </p:cNvSpPr>
          <p:nvPr>
            <p:ph type="sldNum" sz="quarter" idx="12"/>
          </p:nvPr>
        </p:nvSpPr>
        <p:spPr/>
        <p:txBody>
          <a:bodyPr/>
          <a:lstStyle/>
          <a:p>
            <a:pPr>
              <a:defRPr/>
            </a:pPr>
            <a:fld id="{9CD2B030-0C16-4341-B191-C2B3BD75F271}" type="slidenum">
              <a:rPr lang="en-US" smtClean="0">
                <a:latin typeface="Arial" charset="0"/>
              </a:rPr>
              <a:pPr>
                <a:defRPr/>
              </a:pPr>
              <a:t>18</a:t>
            </a:fld>
            <a:endParaRPr lang="en-US" smtClean="0">
              <a:latin typeface="Arial" charset="0"/>
            </a:endParaRPr>
          </a:p>
        </p:txBody>
      </p:sp>
      <p:pic>
        <p:nvPicPr>
          <p:cNvPr id="21509" name="Picture 2"/>
          <p:cNvPicPr>
            <a:picLocks noGrp="1" noChangeAspect="1" noChangeArrowheads="1"/>
          </p:cNvPicPr>
          <p:nvPr>
            <p:ph sz="half" idx="1"/>
          </p:nvPr>
        </p:nvPicPr>
        <p:blipFill>
          <a:blip r:embed="rId3" cstate="print"/>
          <a:srcRect/>
          <a:stretch>
            <a:fillRect/>
          </a:stretch>
        </p:blipFill>
        <p:spPr>
          <a:xfrm>
            <a:off x="719138" y="1066800"/>
            <a:ext cx="7586662" cy="34925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2"/>
          </p:nvPr>
        </p:nvSpPr>
        <p:spPr/>
        <p:txBody>
          <a:bodyPr/>
          <a:lstStyle/>
          <a:p>
            <a:pPr>
              <a:defRPr/>
            </a:pPr>
            <a:fld id="{228F7165-D676-4D9D-9E98-672C3274527E}" type="slidenum">
              <a:rPr lang="en-US" smtClean="0">
                <a:latin typeface="Arial" charset="0"/>
              </a:rPr>
              <a:pPr>
                <a:defRPr/>
              </a:pPr>
              <a:t>19</a:t>
            </a:fld>
            <a:endParaRPr lang="en-US" smtClean="0">
              <a:latin typeface="Arial" charset="0"/>
            </a:endParaRPr>
          </a:p>
        </p:txBody>
      </p:sp>
      <p:pic>
        <p:nvPicPr>
          <p:cNvPr id="23555" name="Content Placeholder 7" descr="Christian Abraham 2009 Anthracite Mine Picture resampled.jpg"/>
          <p:cNvPicPr>
            <a:picLocks noGrp="1" noChangeAspect="1"/>
          </p:cNvPicPr>
          <p:nvPr>
            <p:ph/>
          </p:nvPr>
        </p:nvPicPr>
        <p:blipFill>
          <a:blip r:embed="rId3" cstate="print"/>
          <a:srcRect l="8775" r="2943"/>
          <a:stretch>
            <a:fillRect/>
          </a:stretch>
        </p:blipFill>
        <p:spPr>
          <a:xfrm>
            <a:off x="0" y="0"/>
            <a:ext cx="9144000" cy="6858000"/>
          </a:xfrm>
        </p:spPr>
      </p:pic>
      <p:sp>
        <p:nvSpPr>
          <p:cNvPr id="22532" name="Text Box 3"/>
          <p:cNvSpPr txBox="1">
            <a:spLocks noChangeArrowheads="1"/>
          </p:cNvSpPr>
          <p:nvPr/>
        </p:nvSpPr>
        <p:spPr bwMode="auto">
          <a:xfrm>
            <a:off x="228600" y="152400"/>
            <a:ext cx="3429000" cy="708025"/>
          </a:xfrm>
          <a:prstGeom prst="rect">
            <a:avLst/>
          </a:prstGeom>
          <a:noFill/>
          <a:ln w="9525">
            <a:noFill/>
            <a:miter lim="800000"/>
            <a:headEnd/>
            <a:tailEnd/>
          </a:ln>
        </p:spPr>
        <p:txBody>
          <a:bodyPr>
            <a:spAutoFit/>
          </a:bodyPr>
          <a:lstStyle/>
          <a:p>
            <a:pPr>
              <a:spcBef>
                <a:spcPct val="50000"/>
              </a:spcBef>
              <a:defRPr/>
            </a:pPr>
            <a:r>
              <a:rPr lang="en-US" sz="4000" b="1" dirty="0">
                <a:solidFill>
                  <a:schemeClr val="bg1">
                    <a:lumMod val="75000"/>
                  </a:schemeClr>
                </a:solidFill>
                <a:latin typeface="Calibri" pitchFamily="34" charset="0"/>
                <a:cs typeface="+mn-cs"/>
              </a:rPr>
              <a:t>American Coal</a:t>
            </a:r>
          </a:p>
        </p:txBody>
      </p:sp>
      <p:sp>
        <p:nvSpPr>
          <p:cNvPr id="22533" name="Text Box 4"/>
          <p:cNvSpPr txBox="1">
            <a:spLocks noChangeArrowheads="1"/>
          </p:cNvSpPr>
          <p:nvPr/>
        </p:nvSpPr>
        <p:spPr bwMode="auto">
          <a:xfrm>
            <a:off x="457200" y="5486400"/>
            <a:ext cx="2590800" cy="1016000"/>
          </a:xfrm>
          <a:prstGeom prst="rect">
            <a:avLst/>
          </a:prstGeom>
          <a:noFill/>
          <a:ln w="9525">
            <a:noFill/>
            <a:miter lim="800000"/>
            <a:headEnd/>
            <a:tailEnd/>
          </a:ln>
        </p:spPr>
        <p:txBody>
          <a:bodyPr>
            <a:spAutoFit/>
          </a:bodyPr>
          <a:lstStyle/>
          <a:p>
            <a:pPr>
              <a:spcBef>
                <a:spcPct val="50000"/>
              </a:spcBef>
              <a:defRPr/>
            </a:pPr>
            <a:r>
              <a:rPr lang="en-US" sz="2000" dirty="0">
                <a:solidFill>
                  <a:schemeClr val="bg1">
                    <a:lumMod val="65000"/>
                  </a:schemeClr>
                </a:solidFill>
                <a:cs typeface="+mn-cs"/>
              </a:rPr>
              <a:t>Photograph by        Christian Abraham used with permission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p:txBody>
          <a:bodyPr/>
          <a:lstStyle/>
          <a:p>
            <a:pPr>
              <a:defRPr/>
            </a:pPr>
            <a:fld id="{F1B0230B-686C-4A36-B59B-A74B0EA5A7B9}" type="slidenum">
              <a:rPr lang="en-US" smtClean="0">
                <a:latin typeface="Arial" charset="0"/>
              </a:rPr>
              <a:pPr>
                <a:defRPr/>
              </a:pPr>
              <a:t>2</a:t>
            </a:fld>
            <a:endParaRPr lang="en-US" smtClean="0">
              <a:latin typeface="Arial" charset="0"/>
            </a:endParaRPr>
          </a:p>
        </p:txBody>
      </p:sp>
      <p:sp>
        <p:nvSpPr>
          <p:cNvPr id="6147" name="Rectangle 2"/>
          <p:cNvSpPr>
            <a:spLocks noGrp="1" noChangeArrowheads="1"/>
          </p:cNvSpPr>
          <p:nvPr>
            <p:ph type="title"/>
          </p:nvPr>
        </p:nvSpPr>
        <p:spPr>
          <a:xfrm>
            <a:off x="914400" y="457200"/>
            <a:ext cx="7543800" cy="1066800"/>
          </a:xfrm>
        </p:spPr>
        <p:txBody>
          <a:bodyPr/>
          <a:lstStyle/>
          <a:p>
            <a:pPr eaLnBrk="1" hangingPunct="1"/>
            <a:r>
              <a:rPr lang="en-US" sz="3600" dirty="0" smtClean="0"/>
              <a:t>The UN Panel on Climate Change (IPCC)</a:t>
            </a:r>
          </a:p>
        </p:txBody>
      </p:sp>
      <p:sp>
        <p:nvSpPr>
          <p:cNvPr id="6148" name="Rectangle 3"/>
          <p:cNvSpPr>
            <a:spLocks noGrp="1" noChangeArrowheads="1"/>
          </p:cNvSpPr>
          <p:nvPr>
            <p:ph type="body" idx="1"/>
          </p:nvPr>
        </p:nvSpPr>
        <p:spPr>
          <a:xfrm>
            <a:off x="914400" y="1905000"/>
            <a:ext cx="7543800" cy="3657600"/>
          </a:xfrm>
        </p:spPr>
        <p:txBody>
          <a:bodyPr/>
          <a:lstStyle/>
          <a:p>
            <a:pPr eaLnBrk="1" hangingPunct="1"/>
            <a:r>
              <a:rPr lang="en-US" sz="2400" dirty="0" smtClean="0"/>
              <a:t>Released 4</a:t>
            </a:r>
            <a:r>
              <a:rPr lang="en-US" sz="2400" baseline="30000" dirty="0" smtClean="0"/>
              <a:t>th</a:t>
            </a:r>
            <a:r>
              <a:rPr lang="en-US" sz="2400" dirty="0" smtClean="0"/>
              <a:t> Assessment Report in 2007</a:t>
            </a:r>
          </a:p>
          <a:p>
            <a:pPr eaLnBrk="1" hangingPunct="1"/>
            <a:r>
              <a:rPr lang="en-US" sz="2400" dirty="0" smtClean="0"/>
              <a:t>For climate, the IPCC makes subjective estimates of the temperature sensitivity to a doubling of the CO</a:t>
            </a:r>
            <a:r>
              <a:rPr lang="en-US" sz="2400" baseline="-25000" dirty="0" smtClean="0"/>
              <a:t>2</a:t>
            </a:r>
            <a:r>
              <a:rPr lang="en-US" sz="2400" dirty="0" smtClean="0"/>
              <a:t> level</a:t>
            </a:r>
          </a:p>
          <a:p>
            <a:pPr lvl="1" eaLnBrk="1" hangingPunct="1"/>
            <a:r>
              <a:rPr lang="en-US" sz="2000" dirty="0" smtClean="0">
                <a:sym typeface="Symbol" pitchFamily="18" charset="2"/>
              </a:rPr>
              <a:t>2/3 chance that the sensitivity is between 2.0 and 4.5°C</a:t>
            </a:r>
          </a:p>
          <a:p>
            <a:pPr lvl="1" eaLnBrk="1" hangingPunct="1"/>
            <a:r>
              <a:rPr lang="en-US" sz="2000" dirty="0" smtClean="0">
                <a:sym typeface="Symbol" pitchFamily="18" charset="2"/>
              </a:rPr>
              <a:t>9/10 chance that the sensitivity is above 1.5°C</a:t>
            </a:r>
            <a:endParaRPr lang="en-US" sz="2000" baseline="-25000" dirty="0" smtClean="0"/>
          </a:p>
          <a:p>
            <a:pPr eaLnBrk="1" hangingPunct="1"/>
            <a:r>
              <a:rPr lang="en-US" sz="2400" dirty="0" smtClean="0"/>
              <a:t>For oil, gas, and coal production, the IPCC works with scenarios —</a:t>
            </a:r>
            <a:r>
              <a:rPr lang="en-US" sz="2400" dirty="0" smtClean="0">
                <a:sym typeface="Symbol" pitchFamily="18" charset="2"/>
              </a:rPr>
              <a:t> </a:t>
            </a:r>
            <a:r>
              <a:rPr lang="en-US" sz="2400" dirty="0" smtClean="0"/>
              <a:t>“… 40 SRES [Special Report on Emissions Scenarios] scenarios together encompass the current range of uncertainties…”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sz="half" idx="1"/>
          </p:nvPr>
        </p:nvPicPr>
        <p:blipFill>
          <a:blip r:embed="rId3" cstate="print"/>
          <a:srcRect/>
          <a:stretch>
            <a:fillRect/>
          </a:stretch>
        </p:blipFill>
        <p:spPr>
          <a:xfrm>
            <a:off x="612775" y="1304925"/>
            <a:ext cx="8074025" cy="3724275"/>
          </a:xfrm>
        </p:spPr>
      </p:pic>
      <p:sp>
        <p:nvSpPr>
          <p:cNvPr id="24579" name="Rectangle 2"/>
          <p:cNvSpPr>
            <a:spLocks noGrp="1" noChangeArrowheads="1"/>
          </p:cNvSpPr>
          <p:nvPr>
            <p:ph type="title"/>
          </p:nvPr>
        </p:nvSpPr>
        <p:spPr>
          <a:xfrm>
            <a:off x="304800" y="0"/>
            <a:ext cx="8610600" cy="1143000"/>
          </a:xfrm>
        </p:spPr>
        <p:txBody>
          <a:bodyPr/>
          <a:lstStyle/>
          <a:p>
            <a:pPr eaLnBrk="1" hangingPunct="1"/>
            <a:r>
              <a:rPr lang="en-US" smtClean="0"/>
              <a:t>Pennsylvania Anthracite Production</a:t>
            </a:r>
          </a:p>
        </p:txBody>
      </p:sp>
      <p:sp>
        <p:nvSpPr>
          <p:cNvPr id="24580" name="Text Placeholder 7"/>
          <p:cNvSpPr>
            <a:spLocks noGrp="1"/>
          </p:cNvSpPr>
          <p:nvPr>
            <p:ph type="body" sz="half" idx="2"/>
          </p:nvPr>
        </p:nvSpPr>
        <p:spPr>
          <a:xfrm>
            <a:off x="2133600" y="5486400"/>
            <a:ext cx="5943600" cy="914400"/>
          </a:xfrm>
        </p:spPr>
        <p:txBody>
          <a:bodyPr/>
          <a:lstStyle/>
          <a:p>
            <a:r>
              <a:rPr lang="en-US" sz="2000" smtClean="0"/>
              <a:t>Burns without smoke — used for home heating</a:t>
            </a:r>
          </a:p>
          <a:p>
            <a:r>
              <a:rPr lang="en-US" sz="2000" smtClean="0"/>
              <a:t>Production is now 59 times less than the peak</a:t>
            </a:r>
          </a:p>
        </p:txBody>
      </p:sp>
      <p:sp>
        <p:nvSpPr>
          <p:cNvPr id="24581" name="Slide Number Placeholder 6"/>
          <p:cNvSpPr>
            <a:spLocks noGrp="1"/>
          </p:cNvSpPr>
          <p:nvPr>
            <p:ph type="sldNum" sz="quarter" idx="12"/>
          </p:nvPr>
        </p:nvSpPr>
        <p:spPr/>
        <p:txBody>
          <a:bodyPr/>
          <a:lstStyle/>
          <a:p>
            <a:pPr>
              <a:defRPr/>
            </a:pPr>
            <a:fld id="{FCB24EE7-3C98-4D62-A6F3-104A036C8706}" type="slidenum">
              <a:rPr lang="en-US" smtClean="0"/>
              <a:pPr>
                <a:defRPr/>
              </a:pPr>
              <a:t>20</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sz="half" idx="1"/>
          </p:nvPr>
        </p:nvPicPr>
        <p:blipFill>
          <a:blip r:embed="rId3" cstate="print"/>
          <a:srcRect/>
          <a:stretch>
            <a:fillRect/>
          </a:stretch>
        </p:blipFill>
        <p:spPr>
          <a:xfrm>
            <a:off x="762000" y="1600200"/>
            <a:ext cx="7845425" cy="3617913"/>
          </a:xfrm>
        </p:spPr>
      </p:pic>
      <p:sp>
        <p:nvSpPr>
          <p:cNvPr id="25603" name="Rectangle 3"/>
          <p:cNvSpPr>
            <a:spLocks noGrp="1" noChangeArrowheads="1"/>
          </p:cNvSpPr>
          <p:nvPr>
            <p:ph type="title"/>
          </p:nvPr>
        </p:nvSpPr>
        <p:spPr>
          <a:xfrm>
            <a:off x="1447800" y="304800"/>
            <a:ext cx="6400800" cy="990600"/>
          </a:xfrm>
        </p:spPr>
        <p:txBody>
          <a:bodyPr/>
          <a:lstStyle/>
          <a:p>
            <a:pPr eaLnBrk="1" hangingPunct="1"/>
            <a:r>
              <a:rPr lang="en-US" sz="3600" smtClean="0"/>
              <a:t>Historical Long-Term Fits for Pennsylvania Anthracite</a:t>
            </a:r>
          </a:p>
        </p:txBody>
      </p:sp>
      <p:sp>
        <p:nvSpPr>
          <p:cNvPr id="25604" name="Text Placeholder 7"/>
          <p:cNvSpPr>
            <a:spLocks noGrp="1"/>
          </p:cNvSpPr>
          <p:nvPr>
            <p:ph type="body" sz="half" idx="2"/>
          </p:nvPr>
        </p:nvSpPr>
        <p:spPr>
          <a:xfrm>
            <a:off x="1600200" y="5486400"/>
            <a:ext cx="6172200" cy="609600"/>
          </a:xfrm>
        </p:spPr>
        <p:txBody>
          <a:bodyPr/>
          <a:lstStyle/>
          <a:p>
            <a:r>
              <a:rPr lang="en-US" sz="2000" smtClean="0"/>
              <a:t>Produced 42% of 1921 reserves + cumulative</a:t>
            </a:r>
          </a:p>
        </p:txBody>
      </p:sp>
      <p:sp>
        <p:nvSpPr>
          <p:cNvPr id="25605" name="Slide Number Placeholder 6"/>
          <p:cNvSpPr>
            <a:spLocks noGrp="1"/>
          </p:cNvSpPr>
          <p:nvPr>
            <p:ph type="sldNum" sz="quarter" idx="12"/>
          </p:nvPr>
        </p:nvSpPr>
        <p:spPr/>
        <p:txBody>
          <a:bodyPr/>
          <a:lstStyle/>
          <a:p>
            <a:pPr>
              <a:defRPr/>
            </a:pPr>
            <a:fld id="{100E594A-3B98-4E51-A687-712ACE1B319C}" type="slidenum">
              <a:rPr lang="en-US" smtClean="0"/>
              <a:pPr>
                <a:defRPr/>
              </a:pPr>
              <a:t>21</a:t>
            </a:fld>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sz="half" idx="1"/>
          </p:nvPr>
        </p:nvPicPr>
        <p:blipFill>
          <a:blip r:embed="rId3" cstate="print"/>
          <a:srcRect/>
          <a:stretch>
            <a:fillRect/>
          </a:stretch>
        </p:blipFill>
        <p:spPr>
          <a:xfrm>
            <a:off x="627063" y="990600"/>
            <a:ext cx="7983537" cy="3740150"/>
          </a:xfrm>
        </p:spPr>
      </p:pic>
      <p:sp>
        <p:nvSpPr>
          <p:cNvPr id="26627" name="Rectangle 3"/>
          <p:cNvSpPr>
            <a:spLocks noGrp="1" noChangeArrowheads="1"/>
          </p:cNvSpPr>
          <p:nvPr>
            <p:ph type="title"/>
          </p:nvPr>
        </p:nvSpPr>
        <p:spPr>
          <a:xfrm>
            <a:off x="457200" y="76200"/>
            <a:ext cx="8229600" cy="1143000"/>
          </a:xfrm>
        </p:spPr>
        <p:txBody>
          <a:bodyPr/>
          <a:lstStyle/>
          <a:p>
            <a:pPr eaLnBrk="1" hangingPunct="1"/>
            <a:r>
              <a:rPr lang="en-US" smtClean="0"/>
              <a:t>Western US Coal Production</a:t>
            </a:r>
          </a:p>
        </p:txBody>
      </p:sp>
      <p:sp>
        <p:nvSpPr>
          <p:cNvPr id="26628" name="Text Placeholder 4"/>
          <p:cNvSpPr>
            <a:spLocks noGrp="1"/>
          </p:cNvSpPr>
          <p:nvPr>
            <p:ph type="body" sz="half" idx="2"/>
          </p:nvPr>
        </p:nvSpPr>
        <p:spPr>
          <a:xfrm>
            <a:off x="838200" y="4724400"/>
            <a:ext cx="7620000" cy="1676400"/>
          </a:xfrm>
        </p:spPr>
        <p:txBody>
          <a:bodyPr/>
          <a:lstStyle/>
          <a:p>
            <a:r>
              <a:rPr lang="en-US" sz="2000" dirty="0" smtClean="0"/>
              <a:t>Early production cycle peaked in 1918 — extremely limited by lack of railroad capacity to customers</a:t>
            </a:r>
          </a:p>
          <a:p>
            <a:r>
              <a:rPr lang="en-US" sz="2000" dirty="0" smtClean="0"/>
              <a:t>New start after the 1970 Clean-Air Act Extension, which encouraged the use of low-sulfur coal, and the 1980 Staggers Rail Act, which deregulated the railroads</a:t>
            </a:r>
          </a:p>
        </p:txBody>
      </p:sp>
      <p:sp>
        <p:nvSpPr>
          <p:cNvPr id="26629" name="Slide Number Placeholder 6"/>
          <p:cNvSpPr>
            <a:spLocks noGrp="1"/>
          </p:cNvSpPr>
          <p:nvPr>
            <p:ph type="sldNum" sz="quarter" idx="12"/>
          </p:nvPr>
        </p:nvSpPr>
        <p:spPr/>
        <p:txBody>
          <a:bodyPr/>
          <a:lstStyle/>
          <a:p>
            <a:pPr>
              <a:defRPr/>
            </a:pPr>
            <a:fld id="{0DBFDDF9-CAA9-4B80-8B2F-973F7E091959}" type="slidenum">
              <a:rPr lang="en-US" smtClean="0">
                <a:latin typeface="Arial" charset="0"/>
              </a:rPr>
              <a:pPr>
                <a:defRPr/>
              </a:pPr>
              <a:t>22</a:t>
            </a:fld>
            <a:endParaRPr lang="en-US" smtClean="0">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a:xfrm>
            <a:off x="457200" y="0"/>
            <a:ext cx="8229600" cy="1143000"/>
          </a:xfrm>
        </p:spPr>
        <p:txBody>
          <a:bodyPr/>
          <a:lstStyle/>
          <a:p>
            <a:pPr eaLnBrk="1" hangingPunct="1"/>
            <a:r>
              <a:rPr lang="en-US" smtClean="0"/>
              <a:t>Coal West of the Mississippi</a:t>
            </a:r>
          </a:p>
        </p:txBody>
      </p:sp>
      <p:sp>
        <p:nvSpPr>
          <p:cNvPr id="27651" name="Text Placeholder 5"/>
          <p:cNvSpPr>
            <a:spLocks noGrp="1"/>
          </p:cNvSpPr>
          <p:nvPr>
            <p:ph type="body" sz="half" idx="2"/>
          </p:nvPr>
        </p:nvSpPr>
        <p:spPr>
          <a:xfrm>
            <a:off x="990600" y="5410200"/>
            <a:ext cx="7391400" cy="685800"/>
          </a:xfrm>
        </p:spPr>
        <p:txBody>
          <a:bodyPr/>
          <a:lstStyle/>
          <a:p>
            <a:r>
              <a:rPr lang="en-US" sz="2000" dirty="0" smtClean="0"/>
              <a:t>Long-term production fit is 45Gt (28% of reserves + cumulative)</a:t>
            </a:r>
          </a:p>
        </p:txBody>
      </p:sp>
      <p:sp>
        <p:nvSpPr>
          <p:cNvPr id="27652" name="Slide Number Placeholder 6"/>
          <p:cNvSpPr>
            <a:spLocks noGrp="1"/>
          </p:cNvSpPr>
          <p:nvPr>
            <p:ph type="sldNum" sz="quarter" idx="12"/>
          </p:nvPr>
        </p:nvSpPr>
        <p:spPr/>
        <p:txBody>
          <a:bodyPr/>
          <a:lstStyle/>
          <a:p>
            <a:pPr>
              <a:defRPr/>
            </a:pPr>
            <a:fld id="{9833B31B-A801-4622-BE80-1A00AAB96482}" type="slidenum">
              <a:rPr lang="en-US" smtClean="0">
                <a:latin typeface="Arial" charset="0"/>
              </a:rPr>
              <a:pPr>
                <a:defRPr/>
              </a:pPr>
              <a:t>23</a:t>
            </a:fld>
            <a:endParaRPr lang="en-US" smtClean="0">
              <a:latin typeface="Arial" charset="0"/>
            </a:endParaRPr>
          </a:p>
        </p:txBody>
      </p:sp>
      <p:pic>
        <p:nvPicPr>
          <p:cNvPr id="27653" name="Picture 2"/>
          <p:cNvPicPr>
            <a:picLocks noGrp="1" noChangeAspect="1" noChangeArrowheads="1"/>
          </p:cNvPicPr>
          <p:nvPr>
            <p:ph sz="half" idx="1"/>
          </p:nvPr>
        </p:nvPicPr>
        <p:blipFill>
          <a:blip r:embed="rId3" cstate="print"/>
          <a:srcRect/>
          <a:stretch>
            <a:fillRect/>
          </a:stretch>
        </p:blipFill>
        <p:spPr>
          <a:xfrm>
            <a:off x="762000" y="1497013"/>
            <a:ext cx="7712075" cy="3532187"/>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sz="half" idx="1"/>
          </p:nvPr>
        </p:nvPicPr>
        <p:blipFill>
          <a:blip r:embed="rId2" cstate="print"/>
          <a:srcRect/>
          <a:stretch>
            <a:fillRect/>
          </a:stretch>
        </p:blipFill>
        <p:spPr>
          <a:xfrm>
            <a:off x="685800" y="1281113"/>
            <a:ext cx="7850188" cy="3595687"/>
          </a:xfrm>
        </p:spPr>
      </p:pic>
      <p:sp>
        <p:nvSpPr>
          <p:cNvPr id="28675" name="Title 1"/>
          <p:cNvSpPr>
            <a:spLocks noGrp="1"/>
          </p:cNvSpPr>
          <p:nvPr>
            <p:ph type="title"/>
          </p:nvPr>
        </p:nvSpPr>
        <p:spPr>
          <a:xfrm>
            <a:off x="457200" y="76200"/>
            <a:ext cx="8229600" cy="914400"/>
          </a:xfrm>
        </p:spPr>
        <p:txBody>
          <a:bodyPr/>
          <a:lstStyle/>
          <a:p>
            <a:r>
              <a:rPr lang="en-US" smtClean="0"/>
              <a:t>Residuals for Western Coal</a:t>
            </a:r>
          </a:p>
        </p:txBody>
      </p:sp>
      <p:sp>
        <p:nvSpPr>
          <p:cNvPr id="28676" name="Text Placeholder 3"/>
          <p:cNvSpPr>
            <a:spLocks noGrp="1"/>
          </p:cNvSpPr>
          <p:nvPr>
            <p:ph type="body" sz="half" idx="2"/>
          </p:nvPr>
        </p:nvSpPr>
        <p:spPr>
          <a:xfrm>
            <a:off x="1143000" y="5334000"/>
            <a:ext cx="7239000" cy="762000"/>
          </a:xfrm>
        </p:spPr>
        <p:txBody>
          <a:bodyPr/>
          <a:lstStyle/>
          <a:p>
            <a:r>
              <a:rPr lang="en-US" sz="2000" smtClean="0"/>
              <a:t>For the current fit, </a:t>
            </a:r>
            <a:r>
              <a:rPr lang="en-US" sz="2000" i="1" smtClean="0"/>
              <a:t>r</a:t>
            </a:r>
            <a:r>
              <a:rPr lang="en-US" sz="2000" baseline="30000" smtClean="0"/>
              <a:t>2</a:t>
            </a:r>
            <a:r>
              <a:rPr lang="en-US" sz="2000" smtClean="0"/>
              <a:t> is 0.999985</a:t>
            </a:r>
          </a:p>
          <a:p>
            <a:pPr>
              <a:buFontTx/>
              <a:buNone/>
            </a:pPr>
            <a:endParaRPr lang="en-US" sz="2000" smtClean="0"/>
          </a:p>
        </p:txBody>
      </p:sp>
      <p:sp>
        <p:nvSpPr>
          <p:cNvPr id="28677" name="Slide Number Placeholder 4"/>
          <p:cNvSpPr>
            <a:spLocks noGrp="1"/>
          </p:cNvSpPr>
          <p:nvPr>
            <p:ph type="sldNum" sz="quarter" idx="12"/>
          </p:nvPr>
        </p:nvSpPr>
        <p:spPr/>
        <p:txBody>
          <a:bodyPr/>
          <a:lstStyle/>
          <a:p>
            <a:pPr>
              <a:defRPr/>
            </a:pPr>
            <a:fld id="{6518CA64-4F85-4868-B970-4A945AB33F35}" type="slidenum">
              <a:rPr lang="en-US" smtClean="0"/>
              <a:pPr>
                <a:defRPr/>
              </a:pPr>
              <a:t>24</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sz="half" idx="1"/>
          </p:nvPr>
        </p:nvPicPr>
        <p:blipFill>
          <a:blip r:embed="rId3" cstate="print"/>
          <a:srcRect/>
          <a:stretch>
            <a:fillRect/>
          </a:stretch>
        </p:blipFill>
        <p:spPr>
          <a:xfrm>
            <a:off x="1066800" y="984250"/>
            <a:ext cx="7332663" cy="3435350"/>
          </a:xfrm>
        </p:spPr>
      </p:pic>
      <p:sp>
        <p:nvSpPr>
          <p:cNvPr id="29699" name="Rectangle 2"/>
          <p:cNvSpPr>
            <a:spLocks noGrp="1" noChangeArrowheads="1"/>
          </p:cNvSpPr>
          <p:nvPr>
            <p:ph type="title"/>
          </p:nvPr>
        </p:nvSpPr>
        <p:spPr>
          <a:xfrm>
            <a:off x="381000" y="76200"/>
            <a:ext cx="8534400" cy="838200"/>
          </a:xfrm>
        </p:spPr>
        <p:txBody>
          <a:bodyPr/>
          <a:lstStyle/>
          <a:p>
            <a:pPr eaLnBrk="1" hangingPunct="1"/>
            <a:r>
              <a:rPr lang="en-US" sz="2800" dirty="0" smtClean="0"/>
              <a:t>Long-term Fits Compared with Reserves for US Coal </a:t>
            </a:r>
          </a:p>
        </p:txBody>
      </p:sp>
      <p:sp>
        <p:nvSpPr>
          <p:cNvPr id="29700" name="Text Placeholder 12"/>
          <p:cNvSpPr>
            <a:spLocks noGrp="1"/>
          </p:cNvSpPr>
          <p:nvPr>
            <p:ph type="body" sz="half" idx="2"/>
          </p:nvPr>
        </p:nvSpPr>
        <p:spPr>
          <a:xfrm>
            <a:off x="914400" y="4495800"/>
            <a:ext cx="7620000" cy="2133600"/>
          </a:xfrm>
        </p:spPr>
        <p:txBody>
          <a:bodyPr/>
          <a:lstStyle/>
          <a:p>
            <a:r>
              <a:rPr lang="en-US" sz="2000" dirty="0" smtClean="0"/>
              <a:t>Marius Campbell of the USGS did the first reserves in 1913</a:t>
            </a:r>
          </a:p>
          <a:p>
            <a:r>
              <a:rPr lang="en-US" sz="2000" dirty="0" smtClean="0"/>
              <a:t>Paul Averitt was responsible for the reserves from 1948-1975.  He responded to criticism from mining engineers by tightening reserves criteria  — seams at least 28 inches thick, up to 1,000 feet deep, within 3/4 mile from a measurement, 50% recovery</a:t>
            </a:r>
          </a:p>
          <a:p>
            <a:r>
              <a:rPr lang="en-US" sz="2000" dirty="0" smtClean="0"/>
              <a:t>Now 13 times lower than in 1913</a:t>
            </a:r>
          </a:p>
        </p:txBody>
      </p:sp>
      <p:sp>
        <p:nvSpPr>
          <p:cNvPr id="29701" name="Slide Number Placeholder 13"/>
          <p:cNvSpPr>
            <a:spLocks noGrp="1"/>
          </p:cNvSpPr>
          <p:nvPr>
            <p:ph type="sldNum" sz="quarter" idx="12"/>
          </p:nvPr>
        </p:nvSpPr>
        <p:spPr/>
        <p:txBody>
          <a:bodyPr/>
          <a:lstStyle/>
          <a:p>
            <a:pPr>
              <a:defRPr/>
            </a:pPr>
            <a:fld id="{70687108-26FF-4C4B-B21C-6A1334596639}" type="slidenum">
              <a:rPr lang="en-US" smtClean="0">
                <a:latin typeface="Arial" charset="0"/>
              </a:rPr>
              <a:pPr>
                <a:defRPr/>
              </a:pPr>
              <a:t>25</a:t>
            </a:fld>
            <a:endParaRPr lang="en-US" smtClean="0">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Grp="1" noChangeAspect="1" noChangeArrowheads="1"/>
          </p:cNvPicPr>
          <p:nvPr>
            <p:ph sz="half" idx="1"/>
          </p:nvPr>
        </p:nvPicPr>
        <p:blipFill>
          <a:blip r:embed="rId3" cstate="print"/>
          <a:srcRect/>
          <a:stretch>
            <a:fillRect/>
          </a:stretch>
        </p:blipFill>
        <p:spPr>
          <a:xfrm>
            <a:off x="736600" y="1143000"/>
            <a:ext cx="7645400" cy="3581400"/>
          </a:xfrm>
        </p:spPr>
      </p:pic>
      <p:sp>
        <p:nvSpPr>
          <p:cNvPr id="30723" name="Rectangle 3"/>
          <p:cNvSpPr>
            <a:spLocks noGrp="1" noChangeArrowheads="1"/>
          </p:cNvSpPr>
          <p:nvPr>
            <p:ph type="title"/>
          </p:nvPr>
        </p:nvSpPr>
        <p:spPr>
          <a:xfrm>
            <a:off x="1371600" y="304800"/>
            <a:ext cx="6096000" cy="762000"/>
          </a:xfrm>
        </p:spPr>
        <p:txBody>
          <a:bodyPr/>
          <a:lstStyle/>
          <a:p>
            <a:pPr eaLnBrk="1" hangingPunct="1"/>
            <a:r>
              <a:rPr lang="en-US" sz="3600" dirty="0" smtClean="0"/>
              <a:t>African Coal</a:t>
            </a:r>
          </a:p>
        </p:txBody>
      </p:sp>
      <p:sp>
        <p:nvSpPr>
          <p:cNvPr id="30724" name="Text Placeholder 8"/>
          <p:cNvSpPr>
            <a:spLocks noGrp="1"/>
          </p:cNvSpPr>
          <p:nvPr>
            <p:ph type="body" sz="half" idx="2"/>
          </p:nvPr>
        </p:nvSpPr>
        <p:spPr>
          <a:xfrm>
            <a:off x="990600" y="5029200"/>
            <a:ext cx="7391400" cy="990600"/>
          </a:xfrm>
        </p:spPr>
        <p:txBody>
          <a:bodyPr/>
          <a:lstStyle/>
          <a:p>
            <a:r>
              <a:rPr lang="en-US" sz="2000" smtClean="0"/>
              <a:t>SASOL = South African Synthetic Oil company</a:t>
            </a:r>
          </a:p>
          <a:p>
            <a:r>
              <a:rPr lang="en-US" sz="2000" smtClean="0"/>
              <a:t>Coal production increased dramatically during the boycott period</a:t>
            </a:r>
          </a:p>
        </p:txBody>
      </p:sp>
      <p:sp>
        <p:nvSpPr>
          <p:cNvPr id="30725" name="Slide Number Placeholder 6"/>
          <p:cNvSpPr>
            <a:spLocks noGrp="1"/>
          </p:cNvSpPr>
          <p:nvPr>
            <p:ph type="sldNum" sz="quarter" idx="12"/>
          </p:nvPr>
        </p:nvSpPr>
        <p:spPr/>
        <p:txBody>
          <a:bodyPr/>
          <a:lstStyle/>
          <a:p>
            <a:pPr>
              <a:defRPr/>
            </a:pPr>
            <a:fld id="{DD18A275-AE03-4ED9-A4F3-B34CBC982C39}" type="slidenum">
              <a:rPr lang="en-US" smtClean="0">
                <a:latin typeface="Arial" charset="0"/>
              </a:rPr>
              <a:pPr>
                <a:defRPr/>
              </a:pPr>
              <a:t>26</a:t>
            </a:fld>
            <a:endParaRPr lang="en-US" smtClean="0">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Grp="1" noChangeAspect="1" noChangeArrowheads="1"/>
          </p:cNvPicPr>
          <p:nvPr>
            <p:ph sz="half" idx="1"/>
          </p:nvPr>
        </p:nvPicPr>
        <p:blipFill>
          <a:blip r:embed="rId3" cstate="print"/>
          <a:srcRect/>
          <a:stretch>
            <a:fillRect/>
          </a:stretch>
        </p:blipFill>
        <p:spPr>
          <a:xfrm>
            <a:off x="914400" y="1473200"/>
            <a:ext cx="7429500" cy="3479800"/>
          </a:xfrm>
        </p:spPr>
      </p:pic>
      <p:sp>
        <p:nvSpPr>
          <p:cNvPr id="31747" name="Rectangle 3"/>
          <p:cNvSpPr>
            <a:spLocks noGrp="1" noChangeArrowheads="1"/>
          </p:cNvSpPr>
          <p:nvPr>
            <p:ph type="title"/>
          </p:nvPr>
        </p:nvSpPr>
        <p:spPr>
          <a:xfrm>
            <a:off x="1295400" y="381000"/>
            <a:ext cx="7010400" cy="914400"/>
          </a:xfrm>
        </p:spPr>
        <p:txBody>
          <a:bodyPr/>
          <a:lstStyle/>
          <a:p>
            <a:pPr eaLnBrk="1" hangingPunct="1"/>
            <a:r>
              <a:rPr lang="en-US" smtClean="0"/>
              <a:t>Probit Transform for Africa</a:t>
            </a:r>
          </a:p>
        </p:txBody>
      </p:sp>
      <p:sp>
        <p:nvSpPr>
          <p:cNvPr id="31748" name="Text Placeholder 5"/>
          <p:cNvSpPr>
            <a:spLocks noGrp="1"/>
          </p:cNvSpPr>
          <p:nvPr>
            <p:ph type="body" sz="half" idx="2"/>
          </p:nvPr>
        </p:nvSpPr>
        <p:spPr>
          <a:xfrm>
            <a:off x="838200" y="5562600"/>
            <a:ext cx="7696200" cy="609600"/>
          </a:xfrm>
        </p:spPr>
        <p:txBody>
          <a:bodyPr/>
          <a:lstStyle/>
          <a:p>
            <a:r>
              <a:rPr lang="en-US" sz="2000" smtClean="0"/>
              <a:t> Projection for the ultimate is 18Gt (32% of reserves + cumulative)</a:t>
            </a:r>
          </a:p>
        </p:txBody>
      </p:sp>
      <p:sp>
        <p:nvSpPr>
          <p:cNvPr id="31749" name="Slide Number Placeholder 6"/>
          <p:cNvSpPr>
            <a:spLocks noGrp="1"/>
          </p:cNvSpPr>
          <p:nvPr>
            <p:ph type="sldNum" sz="quarter" idx="12"/>
          </p:nvPr>
        </p:nvSpPr>
        <p:spPr/>
        <p:txBody>
          <a:bodyPr/>
          <a:lstStyle/>
          <a:p>
            <a:pPr>
              <a:defRPr/>
            </a:pPr>
            <a:fld id="{8928BD49-2B78-4DA5-9CBF-C3D22F6C4DC1}" type="slidenum">
              <a:rPr lang="en-US" smtClean="0">
                <a:latin typeface="Arial" charset="0"/>
              </a:rPr>
              <a:pPr>
                <a:defRPr/>
              </a:pPr>
              <a:t>27</a:t>
            </a:fld>
            <a:endParaRPr lang="en-US" smtClean="0">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Grp="1" noChangeAspect="1" noChangeArrowheads="1"/>
          </p:cNvPicPr>
          <p:nvPr>
            <p:ph sz="half" idx="1"/>
          </p:nvPr>
        </p:nvPicPr>
        <p:blipFill>
          <a:blip r:embed="rId3" cstate="print"/>
          <a:srcRect/>
          <a:stretch>
            <a:fillRect/>
          </a:stretch>
        </p:blipFill>
        <p:spPr>
          <a:xfrm>
            <a:off x="990600" y="1600200"/>
            <a:ext cx="7321550" cy="3352800"/>
          </a:xfrm>
        </p:spPr>
      </p:pic>
      <p:sp>
        <p:nvSpPr>
          <p:cNvPr id="32771" name="Rectangle 3"/>
          <p:cNvSpPr>
            <a:spLocks noGrp="1" noChangeArrowheads="1"/>
          </p:cNvSpPr>
          <p:nvPr>
            <p:ph type="title"/>
          </p:nvPr>
        </p:nvSpPr>
        <p:spPr>
          <a:xfrm>
            <a:off x="1295400" y="304800"/>
            <a:ext cx="7010400" cy="1143000"/>
          </a:xfrm>
        </p:spPr>
        <p:txBody>
          <a:bodyPr/>
          <a:lstStyle/>
          <a:p>
            <a:pPr eaLnBrk="1" hangingPunct="1"/>
            <a:r>
              <a:rPr lang="en-US" smtClean="0"/>
              <a:t>Residuals for Africa</a:t>
            </a:r>
          </a:p>
        </p:txBody>
      </p:sp>
      <p:sp>
        <p:nvSpPr>
          <p:cNvPr id="32772" name="Slide Number Placeholder 6"/>
          <p:cNvSpPr>
            <a:spLocks noGrp="1"/>
          </p:cNvSpPr>
          <p:nvPr>
            <p:ph type="sldNum" sz="quarter" idx="12"/>
          </p:nvPr>
        </p:nvSpPr>
        <p:spPr/>
        <p:txBody>
          <a:bodyPr/>
          <a:lstStyle/>
          <a:p>
            <a:pPr>
              <a:defRPr/>
            </a:pPr>
            <a:fld id="{B3E52DCD-AA93-427D-977E-612759DC57B7}" type="slidenum">
              <a:rPr lang="en-US" smtClean="0">
                <a:latin typeface="Arial" charset="0"/>
              </a:rPr>
              <a:pPr>
                <a:defRPr/>
              </a:pPr>
              <a:t>28</a:t>
            </a:fld>
            <a:endParaRPr lang="en-US" smtClean="0">
              <a:latin typeface="Arial" charset="0"/>
            </a:endParaRPr>
          </a:p>
        </p:txBody>
      </p:sp>
      <p:sp>
        <p:nvSpPr>
          <p:cNvPr id="32773" name="Text Placeholder 9"/>
          <p:cNvSpPr>
            <a:spLocks noGrp="1"/>
          </p:cNvSpPr>
          <p:nvPr>
            <p:ph type="body" sz="half" idx="2"/>
          </p:nvPr>
        </p:nvSpPr>
        <p:spPr>
          <a:xfrm>
            <a:off x="1371600" y="5486400"/>
            <a:ext cx="7467600" cy="685800"/>
          </a:xfrm>
        </p:spPr>
        <p:txBody>
          <a:bodyPr/>
          <a:lstStyle/>
          <a:p>
            <a:r>
              <a:rPr lang="en-US" sz="2000" smtClean="0"/>
              <a:t>Residuals are largest at the boundary between the two trends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sz="half" idx="1"/>
          </p:nvPr>
        </p:nvPicPr>
        <p:blipFill>
          <a:blip r:embed="rId3" cstate="print"/>
          <a:srcRect/>
          <a:stretch>
            <a:fillRect/>
          </a:stretch>
        </p:blipFill>
        <p:spPr>
          <a:xfrm>
            <a:off x="725488" y="1371600"/>
            <a:ext cx="7808912" cy="3657600"/>
          </a:xfrm>
        </p:spPr>
      </p:pic>
      <p:sp>
        <p:nvSpPr>
          <p:cNvPr id="33795" name="Title 1"/>
          <p:cNvSpPr>
            <a:spLocks noGrp="1"/>
          </p:cNvSpPr>
          <p:nvPr>
            <p:ph type="title"/>
          </p:nvPr>
        </p:nvSpPr>
        <p:spPr>
          <a:xfrm>
            <a:off x="457200" y="381000"/>
            <a:ext cx="8229600" cy="838200"/>
          </a:xfrm>
        </p:spPr>
        <p:txBody>
          <a:bodyPr/>
          <a:lstStyle/>
          <a:p>
            <a:r>
              <a:rPr lang="en-US" sz="3600" smtClean="0"/>
              <a:t>Chinese Coal</a:t>
            </a:r>
          </a:p>
        </p:txBody>
      </p:sp>
      <p:sp>
        <p:nvSpPr>
          <p:cNvPr id="33796" name="Text Placeholder 5"/>
          <p:cNvSpPr>
            <a:spLocks noGrp="1"/>
          </p:cNvSpPr>
          <p:nvPr>
            <p:ph type="body" sz="half" idx="2"/>
          </p:nvPr>
        </p:nvSpPr>
        <p:spPr>
          <a:xfrm>
            <a:off x="990600" y="5257800"/>
            <a:ext cx="7543800" cy="762000"/>
          </a:xfrm>
        </p:spPr>
        <p:txBody>
          <a:bodyPr/>
          <a:lstStyle/>
          <a:p>
            <a:r>
              <a:rPr lang="en-US" sz="2000" smtClean="0"/>
              <a:t>44% of world’s production in 2009</a:t>
            </a:r>
          </a:p>
          <a:p>
            <a:r>
              <a:rPr lang="en-US" sz="2000" smtClean="0"/>
              <a:t>Serious problems with the reliability of the production data</a:t>
            </a:r>
          </a:p>
        </p:txBody>
      </p:sp>
      <p:sp>
        <p:nvSpPr>
          <p:cNvPr id="33797" name="Slide Number Placeholder 4"/>
          <p:cNvSpPr>
            <a:spLocks noGrp="1"/>
          </p:cNvSpPr>
          <p:nvPr>
            <p:ph type="sldNum" sz="quarter" idx="12"/>
          </p:nvPr>
        </p:nvSpPr>
        <p:spPr/>
        <p:txBody>
          <a:bodyPr/>
          <a:lstStyle/>
          <a:p>
            <a:pPr>
              <a:defRPr/>
            </a:pPr>
            <a:fld id="{1D0E94DA-C31D-4306-BC8D-DB2150299C21}" type="slidenum">
              <a:rPr lang="en-US" smtClean="0"/>
              <a:pPr>
                <a:defRPr/>
              </a:pPr>
              <a:t>29</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3" cstate="print"/>
          <a:srcRect/>
          <a:stretch>
            <a:fillRect/>
          </a:stretch>
        </p:blipFill>
        <p:spPr bwMode="auto">
          <a:xfrm>
            <a:off x="916881" y="1202005"/>
            <a:ext cx="7312719" cy="3750995"/>
          </a:xfrm>
          <a:prstGeom prst="rect">
            <a:avLst/>
          </a:prstGeom>
          <a:noFill/>
          <a:ln w="9525">
            <a:noFill/>
            <a:miter lim="800000"/>
            <a:headEnd/>
            <a:tailEnd/>
          </a:ln>
          <a:effectLst/>
        </p:spPr>
      </p:pic>
      <p:sp>
        <p:nvSpPr>
          <p:cNvPr id="7171" name="Slide Number Placeholder 6"/>
          <p:cNvSpPr>
            <a:spLocks noGrp="1"/>
          </p:cNvSpPr>
          <p:nvPr>
            <p:ph type="sldNum" sz="quarter" idx="12"/>
          </p:nvPr>
        </p:nvSpPr>
        <p:spPr/>
        <p:txBody>
          <a:bodyPr/>
          <a:lstStyle/>
          <a:p>
            <a:pPr>
              <a:defRPr/>
            </a:pPr>
            <a:fld id="{69A313C0-50B2-468A-B300-9CD4110C78C3}" type="slidenum">
              <a:rPr lang="en-US" smtClean="0">
                <a:latin typeface="Arial" charset="0"/>
              </a:rPr>
              <a:pPr>
                <a:defRPr/>
              </a:pPr>
              <a:t>3</a:t>
            </a:fld>
            <a:endParaRPr lang="en-US" smtClean="0">
              <a:latin typeface="Arial" charset="0"/>
            </a:endParaRPr>
          </a:p>
        </p:txBody>
      </p:sp>
      <p:sp>
        <p:nvSpPr>
          <p:cNvPr id="7172" name="Rectangle 5"/>
          <p:cNvSpPr>
            <a:spLocks noGrp="1" noChangeArrowheads="1"/>
          </p:cNvSpPr>
          <p:nvPr>
            <p:ph type="title"/>
          </p:nvPr>
        </p:nvSpPr>
        <p:spPr>
          <a:xfrm>
            <a:off x="228600" y="228600"/>
            <a:ext cx="8534400" cy="609600"/>
          </a:xfrm>
        </p:spPr>
        <p:txBody>
          <a:bodyPr/>
          <a:lstStyle/>
          <a:p>
            <a:pPr eaLnBrk="1" hangingPunct="1"/>
            <a:r>
              <a:rPr lang="en-US" sz="3600" dirty="0" smtClean="0"/>
              <a:t>Oil Production in the IPCC Scenarios</a:t>
            </a:r>
          </a:p>
        </p:txBody>
      </p:sp>
      <p:sp>
        <p:nvSpPr>
          <p:cNvPr id="7173" name="Rectangle 6"/>
          <p:cNvSpPr>
            <a:spLocks noGrp="1" noChangeArrowheads="1"/>
          </p:cNvSpPr>
          <p:nvPr>
            <p:ph type="body" sz="half" idx="2"/>
          </p:nvPr>
        </p:nvSpPr>
        <p:spPr>
          <a:xfrm>
            <a:off x="533400" y="5410200"/>
            <a:ext cx="8458200" cy="1066800"/>
          </a:xfrm>
        </p:spPr>
        <p:txBody>
          <a:bodyPr/>
          <a:lstStyle/>
          <a:p>
            <a:pPr eaLnBrk="1" hangingPunct="1">
              <a:lnSpc>
                <a:spcPct val="80000"/>
              </a:lnSpc>
            </a:pPr>
            <a:r>
              <a:rPr lang="en-US" sz="2000" dirty="0" err="1" smtClean="0"/>
              <a:t>Gb</a:t>
            </a:r>
            <a:r>
              <a:rPr lang="en-US" sz="2000" dirty="0" smtClean="0"/>
              <a:t> = billions of barrels, historical production from the </a:t>
            </a:r>
            <a:r>
              <a:rPr lang="en-US" sz="2000" i="1" dirty="0" smtClean="0"/>
              <a:t>BP Statistical Review</a:t>
            </a:r>
          </a:p>
          <a:p>
            <a:pPr eaLnBrk="1" hangingPunct="1">
              <a:lnSpc>
                <a:spcPct val="80000"/>
              </a:lnSpc>
            </a:pPr>
            <a:r>
              <a:rPr lang="en-US" sz="2000" dirty="0" smtClean="0"/>
              <a:t>Range for production from 2010 to 2100 is 1,446Gb to 8,278Gb — still growing in 13 scenarios in 2100</a:t>
            </a:r>
          </a:p>
          <a:p>
            <a:pPr eaLnBrk="1" hangingPunct="1">
              <a:lnSpc>
                <a:spcPct val="80000"/>
              </a:lnSpc>
            </a:pPr>
            <a:endParaRPr lang="en-US" sz="20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Grp="1" noChangeAspect="1" noChangeArrowheads="1"/>
          </p:cNvPicPr>
          <p:nvPr>
            <p:ph sz="half" idx="1"/>
          </p:nvPr>
        </p:nvPicPr>
        <p:blipFill>
          <a:blip r:embed="rId3" cstate="print"/>
          <a:srcRect/>
          <a:stretch>
            <a:fillRect/>
          </a:stretch>
        </p:blipFill>
        <p:spPr>
          <a:xfrm>
            <a:off x="939800" y="1295400"/>
            <a:ext cx="7442200" cy="3408363"/>
          </a:xfrm>
        </p:spPr>
      </p:pic>
      <p:sp>
        <p:nvSpPr>
          <p:cNvPr id="34819" name="Title 1"/>
          <p:cNvSpPr>
            <a:spLocks noGrp="1"/>
          </p:cNvSpPr>
          <p:nvPr>
            <p:ph type="title"/>
          </p:nvPr>
        </p:nvSpPr>
        <p:spPr>
          <a:xfrm>
            <a:off x="457200" y="76200"/>
            <a:ext cx="8229600" cy="1143000"/>
          </a:xfrm>
        </p:spPr>
        <p:txBody>
          <a:bodyPr/>
          <a:lstStyle/>
          <a:p>
            <a:r>
              <a:rPr lang="en-US" sz="3200" smtClean="0"/>
              <a:t>Cumulative Production versus Historical Fits</a:t>
            </a:r>
          </a:p>
        </p:txBody>
      </p:sp>
      <p:sp>
        <p:nvSpPr>
          <p:cNvPr id="34820" name="Text Placeholder 5"/>
          <p:cNvSpPr>
            <a:spLocks noGrp="1"/>
          </p:cNvSpPr>
          <p:nvPr>
            <p:ph type="body" sz="half" idx="2"/>
          </p:nvPr>
        </p:nvSpPr>
        <p:spPr>
          <a:xfrm>
            <a:off x="1066800" y="5257800"/>
            <a:ext cx="7467600" cy="762000"/>
          </a:xfrm>
        </p:spPr>
        <p:txBody>
          <a:bodyPr/>
          <a:lstStyle/>
          <a:p>
            <a:r>
              <a:rPr lang="en-US" sz="2000" smtClean="0"/>
              <a:t>For the current fit, </a:t>
            </a:r>
            <a:r>
              <a:rPr lang="en-US" sz="2000" i="1" smtClean="0"/>
              <a:t>r</a:t>
            </a:r>
            <a:r>
              <a:rPr lang="en-US" sz="2000" baseline="30000" smtClean="0"/>
              <a:t>2</a:t>
            </a:r>
            <a:r>
              <a:rPr lang="en-US" sz="2000" smtClean="0"/>
              <a:t> is 0.99951</a:t>
            </a:r>
          </a:p>
          <a:p>
            <a:r>
              <a:rPr lang="en-US" sz="2000" smtClean="0"/>
              <a:t>Long-term production fit is 139Gt (90% of reserves + cumulative)</a:t>
            </a:r>
          </a:p>
          <a:p>
            <a:endParaRPr lang="en-US" sz="2000" smtClean="0"/>
          </a:p>
        </p:txBody>
      </p:sp>
      <p:sp>
        <p:nvSpPr>
          <p:cNvPr id="34821" name="Slide Number Placeholder 4"/>
          <p:cNvSpPr>
            <a:spLocks noGrp="1"/>
          </p:cNvSpPr>
          <p:nvPr>
            <p:ph type="sldNum" sz="quarter" idx="12"/>
          </p:nvPr>
        </p:nvSpPr>
        <p:spPr/>
        <p:txBody>
          <a:bodyPr/>
          <a:lstStyle/>
          <a:p>
            <a:pPr>
              <a:defRPr/>
            </a:pPr>
            <a:fld id="{B8EE3F82-A11D-422C-9001-591E33727BF2}" type="slidenum">
              <a:rPr lang="en-US" smtClean="0"/>
              <a:pPr>
                <a:defRPr/>
              </a:pPr>
              <a:t>30</a:t>
            </a:fld>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76200"/>
            <a:ext cx="8229600" cy="1143000"/>
          </a:xfrm>
        </p:spPr>
        <p:txBody>
          <a:bodyPr/>
          <a:lstStyle/>
          <a:p>
            <a:r>
              <a:rPr lang="en-US" sz="3600" smtClean="0"/>
              <a:t>Long-term Fits Compared with Reserves</a:t>
            </a:r>
          </a:p>
        </p:txBody>
      </p:sp>
      <p:sp>
        <p:nvSpPr>
          <p:cNvPr id="35843" name="Text Placeholder 5"/>
          <p:cNvSpPr>
            <a:spLocks noGrp="1"/>
          </p:cNvSpPr>
          <p:nvPr>
            <p:ph type="body" sz="half" idx="2"/>
          </p:nvPr>
        </p:nvSpPr>
        <p:spPr>
          <a:xfrm>
            <a:off x="457200" y="5181600"/>
            <a:ext cx="8458200" cy="457200"/>
          </a:xfrm>
        </p:spPr>
        <p:txBody>
          <a:bodyPr/>
          <a:lstStyle/>
          <a:p>
            <a:r>
              <a:rPr lang="en-US" sz="2000" smtClean="0"/>
              <a:t>Reserves submitted to World Energy Council in 1989 and 1992 differ by 6:1</a:t>
            </a:r>
          </a:p>
        </p:txBody>
      </p:sp>
      <p:sp>
        <p:nvSpPr>
          <p:cNvPr id="35844" name="Slide Number Placeholder 4"/>
          <p:cNvSpPr>
            <a:spLocks noGrp="1"/>
          </p:cNvSpPr>
          <p:nvPr>
            <p:ph type="sldNum" sz="quarter" idx="12"/>
          </p:nvPr>
        </p:nvSpPr>
        <p:spPr/>
        <p:txBody>
          <a:bodyPr/>
          <a:lstStyle/>
          <a:p>
            <a:pPr>
              <a:defRPr/>
            </a:pPr>
            <a:fld id="{C640FF48-5F85-4D64-B979-C4BBDB2960F6}" type="slidenum">
              <a:rPr lang="en-US" smtClean="0"/>
              <a:pPr>
                <a:defRPr/>
              </a:pPr>
              <a:t>31</a:t>
            </a:fld>
            <a:endParaRPr lang="en-US" smtClean="0"/>
          </a:p>
        </p:txBody>
      </p:sp>
      <p:pic>
        <p:nvPicPr>
          <p:cNvPr id="35845" name="Picture 2"/>
          <p:cNvPicPr>
            <a:picLocks noGrp="1" noChangeAspect="1" noChangeArrowheads="1"/>
          </p:cNvPicPr>
          <p:nvPr>
            <p:ph sz="half" idx="1"/>
          </p:nvPr>
        </p:nvPicPr>
        <p:blipFill>
          <a:blip r:embed="rId3" cstate="print"/>
          <a:srcRect/>
          <a:stretch>
            <a:fillRect/>
          </a:stretch>
        </p:blipFill>
        <p:spPr>
          <a:xfrm>
            <a:off x="819150" y="1295400"/>
            <a:ext cx="7570788" cy="35052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Grp="1" noChangeAspect="1" noChangeArrowheads="1"/>
          </p:cNvPicPr>
          <p:nvPr>
            <p:ph sz="half" idx="1"/>
          </p:nvPr>
        </p:nvPicPr>
        <p:blipFill>
          <a:blip r:embed="rId3" cstate="print"/>
          <a:srcRect/>
          <a:stretch>
            <a:fillRect/>
          </a:stretch>
        </p:blipFill>
        <p:spPr>
          <a:xfrm>
            <a:off x="1038225" y="1066800"/>
            <a:ext cx="7038975" cy="3297238"/>
          </a:xfrm>
        </p:spPr>
      </p:pic>
      <p:sp>
        <p:nvSpPr>
          <p:cNvPr id="36867" name="Rectangle 8"/>
          <p:cNvSpPr>
            <a:spLocks noGrp="1" noChangeArrowheads="1"/>
          </p:cNvSpPr>
          <p:nvPr>
            <p:ph type="title"/>
          </p:nvPr>
        </p:nvSpPr>
        <p:spPr>
          <a:xfrm>
            <a:off x="228600" y="0"/>
            <a:ext cx="8686800" cy="1143000"/>
          </a:xfrm>
        </p:spPr>
        <p:txBody>
          <a:bodyPr/>
          <a:lstStyle/>
          <a:p>
            <a:pPr eaLnBrk="1" hangingPunct="1"/>
            <a:r>
              <a:rPr lang="en-US" sz="3600" smtClean="0"/>
              <a:t>World Coal Production</a:t>
            </a:r>
          </a:p>
        </p:txBody>
      </p:sp>
      <p:sp>
        <p:nvSpPr>
          <p:cNvPr id="36868" name="Text Placeholder 6"/>
          <p:cNvSpPr>
            <a:spLocks noGrp="1"/>
          </p:cNvSpPr>
          <p:nvPr>
            <p:ph type="body" sz="half" idx="2"/>
          </p:nvPr>
        </p:nvSpPr>
        <p:spPr>
          <a:xfrm>
            <a:off x="1066800" y="4495800"/>
            <a:ext cx="7467600" cy="1905000"/>
          </a:xfrm>
        </p:spPr>
        <p:txBody>
          <a:bodyPr/>
          <a:lstStyle/>
          <a:p>
            <a:r>
              <a:rPr lang="en-US" sz="2000" dirty="0" smtClean="0"/>
              <a:t>Other regions not shown, but are available on line in an Excel workbook and in a paper that is in press</a:t>
            </a:r>
          </a:p>
          <a:p>
            <a:r>
              <a:rPr lang="en-US" sz="2000" dirty="0" smtClean="0"/>
              <a:t>14% range from 1995 on</a:t>
            </a:r>
          </a:p>
          <a:p>
            <a:r>
              <a:rPr lang="en-US" sz="2000" dirty="0" smtClean="0">
                <a:solidFill>
                  <a:srgbClr val="FF0000"/>
                </a:solidFill>
              </a:rPr>
              <a:t>Current long-term fit is 680Gt, 60% of reserves + cumulative</a:t>
            </a:r>
          </a:p>
          <a:p>
            <a:r>
              <a:rPr lang="en-US" sz="2000" dirty="0" smtClean="0">
                <a:solidFill>
                  <a:srgbClr val="333399"/>
                </a:solidFill>
              </a:rPr>
              <a:t>IPCC range for production through 2100 is 355 to 3,500Gt</a:t>
            </a:r>
          </a:p>
        </p:txBody>
      </p:sp>
      <p:sp>
        <p:nvSpPr>
          <p:cNvPr id="36869" name="Slide Number Placeholder 5"/>
          <p:cNvSpPr>
            <a:spLocks noGrp="1"/>
          </p:cNvSpPr>
          <p:nvPr>
            <p:ph type="sldNum" sz="quarter" idx="12"/>
          </p:nvPr>
        </p:nvSpPr>
        <p:spPr/>
        <p:txBody>
          <a:bodyPr/>
          <a:lstStyle/>
          <a:p>
            <a:pPr>
              <a:defRPr/>
            </a:pPr>
            <a:fld id="{4E4B9827-2DDB-4816-B321-8AAAF4D7F9A1}" type="slidenum">
              <a:rPr lang="en-US" smtClean="0">
                <a:latin typeface="Arial" charset="0"/>
              </a:rPr>
              <a:pPr>
                <a:defRPr/>
              </a:pPr>
              <a:t>32</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Placeholder 8"/>
          <p:cNvSpPr>
            <a:spLocks noGrp="1"/>
          </p:cNvSpPr>
          <p:nvPr>
            <p:ph type="body" sz="half" idx="2"/>
          </p:nvPr>
        </p:nvSpPr>
        <p:spPr>
          <a:xfrm>
            <a:off x="609600" y="4343400"/>
            <a:ext cx="8153400" cy="2514600"/>
          </a:xfrm>
        </p:spPr>
        <p:txBody>
          <a:bodyPr/>
          <a:lstStyle/>
          <a:p>
            <a:r>
              <a:rPr lang="en-US" sz="2000" dirty="0" smtClean="0"/>
              <a:t>The scenario report SRES (2000) references the 1995 and 1998 surveys</a:t>
            </a:r>
          </a:p>
          <a:p>
            <a:r>
              <a:rPr lang="en-US" sz="2000" dirty="0" smtClean="0"/>
              <a:t>The IPCC chose to use additional recoverable reserves and they also chose 1998 (3,368Gt) instead of 1995 (680Gt) (Deffeyes’ Law)</a:t>
            </a:r>
          </a:p>
          <a:p>
            <a:r>
              <a:rPr lang="en-US" sz="2000" dirty="0" smtClean="0"/>
              <a:t>Additional recoverable reserves are now 19 times smaller than in 1998</a:t>
            </a:r>
          </a:p>
          <a:p>
            <a:r>
              <a:rPr lang="en-US" sz="2000" dirty="0" smtClean="0"/>
              <a:t>The 4</a:t>
            </a:r>
            <a:r>
              <a:rPr lang="en-US" sz="2000" baseline="30000" dirty="0" smtClean="0"/>
              <a:t>th</a:t>
            </a:r>
            <a:r>
              <a:rPr lang="en-US" sz="2000" dirty="0" smtClean="0"/>
              <a:t> Assessment Report notes the 2004 survey proved reserves, “with another 11,000 EJ of probable reserves and an estimated additional possible resource of 100,000 EJ for all types” with no reference</a:t>
            </a:r>
          </a:p>
        </p:txBody>
      </p:sp>
      <p:sp>
        <p:nvSpPr>
          <p:cNvPr id="37891" name="Title 1"/>
          <p:cNvSpPr>
            <a:spLocks noGrp="1"/>
          </p:cNvSpPr>
          <p:nvPr>
            <p:ph type="title"/>
          </p:nvPr>
        </p:nvSpPr>
        <p:spPr>
          <a:xfrm>
            <a:off x="381000" y="76200"/>
            <a:ext cx="8458200" cy="685800"/>
          </a:xfrm>
        </p:spPr>
        <p:txBody>
          <a:bodyPr/>
          <a:lstStyle/>
          <a:p>
            <a:r>
              <a:rPr lang="en-US" sz="3600" smtClean="0"/>
              <a:t>Where Does the IPCC Get Its Coal Numbers?</a:t>
            </a:r>
          </a:p>
        </p:txBody>
      </p:sp>
      <p:graphicFrame>
        <p:nvGraphicFramePr>
          <p:cNvPr id="6" name="Content Placeholder 5"/>
          <p:cNvGraphicFramePr>
            <a:graphicFrameLocks noGrp="1"/>
          </p:cNvGraphicFramePr>
          <p:nvPr>
            <p:ph sz="half" idx="1"/>
          </p:nvPr>
        </p:nvGraphicFramePr>
        <p:xfrm>
          <a:off x="1371600" y="838200"/>
          <a:ext cx="6553198" cy="3352798"/>
        </p:xfrm>
        <a:graphic>
          <a:graphicData uri="http://schemas.openxmlformats.org/drawingml/2006/table">
            <a:tbl>
              <a:tblPr firstRow="1" bandRow="1">
                <a:tableStyleId>{5C22544A-7EE6-4342-B048-85BDC9FD1C3A}</a:tableStyleId>
              </a:tblPr>
              <a:tblGrid>
                <a:gridCol w="1752598"/>
                <a:gridCol w="2209800"/>
                <a:gridCol w="2590800"/>
              </a:tblGrid>
              <a:tr h="703300">
                <a:tc>
                  <a:txBody>
                    <a:bodyPr/>
                    <a:lstStyle/>
                    <a:p>
                      <a:pPr algn="ctr"/>
                      <a:r>
                        <a:rPr lang="en-US" sz="2000" b="0" dirty="0" smtClean="0">
                          <a:solidFill>
                            <a:srgbClr val="333399"/>
                          </a:solidFill>
                          <a:latin typeface="Calibri" pitchFamily="34" charset="0"/>
                        </a:rPr>
                        <a:t>World Energy Council survey</a:t>
                      </a:r>
                      <a:endParaRPr lang="en-US" sz="2000" b="0" dirty="0">
                        <a:solidFill>
                          <a:srgbClr val="333399"/>
                        </a:solidFill>
                        <a:latin typeface="Calibri" pitchFamily="34" charset="0"/>
                      </a:endParaRPr>
                    </a:p>
                  </a:txBody>
                  <a:tcPr anchor="ctr">
                    <a:lnL w="12700"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smtClean="0">
                          <a:solidFill>
                            <a:srgbClr val="333399"/>
                          </a:solidFill>
                          <a:latin typeface="Calibri" pitchFamily="34" charset="0"/>
                        </a:rPr>
                        <a:t>Proved recoverable</a:t>
                      </a:r>
                      <a:r>
                        <a:rPr lang="en-US" sz="2000" b="0" baseline="0" dirty="0" smtClean="0">
                          <a:solidFill>
                            <a:srgbClr val="333399"/>
                          </a:solidFill>
                          <a:latin typeface="Calibri" pitchFamily="34" charset="0"/>
                        </a:rPr>
                        <a:t> reserves, Gt</a:t>
                      </a:r>
                      <a:endParaRPr lang="en-US" sz="2000" b="0" dirty="0" smtClean="0">
                        <a:solidFill>
                          <a:srgbClr val="333399"/>
                        </a:solidFill>
                        <a:latin typeface="Calibri"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smtClean="0">
                          <a:solidFill>
                            <a:srgbClr val="333399"/>
                          </a:solidFill>
                          <a:latin typeface="Calibri" pitchFamily="34" charset="0"/>
                        </a:rPr>
                        <a:t>Additional</a:t>
                      </a:r>
                      <a:r>
                        <a:rPr lang="en-US" sz="2000" b="0" baseline="0" dirty="0" smtClean="0">
                          <a:solidFill>
                            <a:srgbClr val="333399"/>
                          </a:solidFill>
                          <a:latin typeface="Calibri" pitchFamily="34" charset="0"/>
                        </a:rPr>
                        <a:t> recoverable reserves, Gt</a:t>
                      </a:r>
                      <a:endParaRPr lang="en-US" sz="2000" b="0" dirty="0">
                        <a:solidFill>
                          <a:srgbClr val="333399"/>
                        </a:solidFill>
                        <a:latin typeface="Calibri" pitchFamily="34" charset="0"/>
                      </a:endParaRPr>
                    </a:p>
                  </a:txBody>
                  <a:tcPr anchor="ctr">
                    <a:lnL w="31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41583">
                <a:tc>
                  <a:txBody>
                    <a:bodyPr/>
                    <a:lstStyle/>
                    <a:p>
                      <a:pPr algn="ctr"/>
                      <a:r>
                        <a:rPr lang="en-US" sz="2000" dirty="0" smtClean="0">
                          <a:solidFill>
                            <a:srgbClr val="333399"/>
                          </a:solidFill>
                          <a:latin typeface="Calibri" pitchFamily="34" charset="0"/>
                        </a:rPr>
                        <a:t>1992</a:t>
                      </a:r>
                      <a:endParaRPr lang="en-US" sz="2000" dirty="0">
                        <a:solidFill>
                          <a:srgbClr val="333399"/>
                        </a:solidFill>
                        <a:latin typeface="Calibri" pitchFamily="34" charset="0"/>
                      </a:endParaRPr>
                    </a:p>
                  </a:txBody>
                  <a:tcPr anchor="ctr">
                    <a:lnL w="12700"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solidFill>
                            <a:srgbClr val="333399"/>
                          </a:solidFill>
                          <a:latin typeface="Calibri" pitchFamily="34" charset="0"/>
                        </a:rPr>
                        <a:t>1,039</a:t>
                      </a:r>
                      <a:endParaRPr lang="en-US" sz="2000" dirty="0">
                        <a:solidFill>
                          <a:srgbClr val="333399"/>
                        </a:solidFill>
                        <a:latin typeface="Calibri"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solidFill>
                            <a:srgbClr val="333399"/>
                          </a:solidFill>
                          <a:latin typeface="Calibri" pitchFamily="34" charset="0"/>
                        </a:rPr>
                        <a:t>702</a:t>
                      </a:r>
                    </a:p>
                  </a:txBody>
                  <a:tcPr anchor="ctr">
                    <a:lnL w="31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41583">
                <a:tc>
                  <a:txBody>
                    <a:bodyPr/>
                    <a:lstStyle/>
                    <a:p>
                      <a:pPr algn="ctr"/>
                      <a:r>
                        <a:rPr lang="en-US" sz="2000" dirty="0" smtClean="0">
                          <a:solidFill>
                            <a:srgbClr val="333399"/>
                          </a:solidFill>
                          <a:latin typeface="Calibri" pitchFamily="34" charset="0"/>
                        </a:rPr>
                        <a:t>1995</a:t>
                      </a:r>
                      <a:endParaRPr lang="en-US" sz="2000" dirty="0">
                        <a:solidFill>
                          <a:srgbClr val="333399"/>
                        </a:solidFill>
                        <a:latin typeface="Calibri" pitchFamily="34" charset="0"/>
                      </a:endParaRPr>
                    </a:p>
                  </a:txBody>
                  <a:tcPr anchor="ctr">
                    <a:lnL w="12700"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c>
                  <a:txBody>
                    <a:bodyPr/>
                    <a:lstStyle/>
                    <a:p>
                      <a:pPr algn="ctr"/>
                      <a:r>
                        <a:rPr lang="en-US" sz="2000" dirty="0" smtClean="0">
                          <a:solidFill>
                            <a:srgbClr val="333399"/>
                          </a:solidFill>
                          <a:latin typeface="Calibri" pitchFamily="34" charset="0"/>
                        </a:rPr>
                        <a:t>1,032</a:t>
                      </a:r>
                      <a:endParaRPr lang="en-US" sz="2000" dirty="0">
                        <a:solidFill>
                          <a:srgbClr val="333399"/>
                        </a:solidFill>
                        <a:latin typeface="Calibri"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c>
                  <a:txBody>
                    <a:bodyPr/>
                    <a:lstStyle/>
                    <a:p>
                      <a:pPr algn="ctr"/>
                      <a:r>
                        <a:rPr lang="en-US" sz="2000" dirty="0" smtClean="0">
                          <a:solidFill>
                            <a:srgbClr val="333399"/>
                          </a:solidFill>
                          <a:latin typeface="Calibri" pitchFamily="34" charset="0"/>
                        </a:rPr>
                        <a:t>680</a:t>
                      </a:r>
                    </a:p>
                  </a:txBody>
                  <a:tcPr anchor="ctr">
                    <a:lnL w="31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r>
              <a:tr h="441583">
                <a:tc>
                  <a:txBody>
                    <a:bodyPr/>
                    <a:lstStyle/>
                    <a:p>
                      <a:pPr algn="ctr"/>
                      <a:r>
                        <a:rPr lang="en-US" sz="2000" dirty="0" smtClean="0">
                          <a:solidFill>
                            <a:srgbClr val="333399"/>
                          </a:solidFill>
                          <a:latin typeface="Calibri" pitchFamily="34" charset="0"/>
                        </a:rPr>
                        <a:t>1998</a:t>
                      </a:r>
                    </a:p>
                  </a:txBody>
                  <a:tcPr anchor="ctr">
                    <a:lnL w="12700"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c>
                  <a:txBody>
                    <a:bodyPr/>
                    <a:lstStyle/>
                    <a:p>
                      <a:pPr algn="ctr"/>
                      <a:r>
                        <a:rPr lang="en-US" sz="2000" dirty="0" smtClean="0">
                          <a:solidFill>
                            <a:srgbClr val="333399"/>
                          </a:solidFill>
                          <a:latin typeface="Calibri" pitchFamily="34" charset="0"/>
                        </a:rPr>
                        <a:t>984</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c>
                  <a:txBody>
                    <a:bodyPr/>
                    <a:lstStyle/>
                    <a:p>
                      <a:pPr algn="ctr"/>
                      <a:r>
                        <a:rPr lang="en-US" sz="2000" dirty="0" smtClean="0">
                          <a:solidFill>
                            <a:srgbClr val="333399"/>
                          </a:solidFill>
                          <a:latin typeface="Calibri" pitchFamily="34" charset="0"/>
                        </a:rPr>
                        <a:t>3,368</a:t>
                      </a:r>
                      <a:endParaRPr lang="en-US" sz="2000" dirty="0">
                        <a:solidFill>
                          <a:srgbClr val="333399"/>
                        </a:solidFill>
                        <a:latin typeface="Calibri" pitchFamily="34" charset="0"/>
                      </a:endParaRPr>
                    </a:p>
                  </a:txBody>
                  <a:tcPr anchor="ctr">
                    <a:lnL w="31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F0">
                        <a:alpha val="20000"/>
                      </a:srgbClr>
                    </a:solidFill>
                  </a:tcPr>
                </a:tc>
              </a:tr>
              <a:tr h="4415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333399"/>
                          </a:solidFill>
                          <a:latin typeface="Calibri" pitchFamily="34" charset="0"/>
                        </a:rPr>
                        <a:t>2001</a:t>
                      </a:r>
                    </a:p>
                  </a:txBody>
                  <a:tcPr anchor="ctr">
                    <a:lnL w="12700"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solidFill>
                            <a:srgbClr val="333399"/>
                          </a:solidFill>
                          <a:latin typeface="Calibri" pitchFamily="34" charset="0"/>
                        </a:rPr>
                        <a:t>984</a:t>
                      </a:r>
                      <a:endParaRPr lang="en-US" sz="2000" dirty="0">
                        <a:solidFill>
                          <a:srgbClr val="333399"/>
                        </a:solidFill>
                        <a:latin typeface="Calibri"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solidFill>
                            <a:srgbClr val="333399"/>
                          </a:solidFill>
                          <a:latin typeface="Calibri" pitchFamily="34" charset="0"/>
                        </a:rPr>
                        <a:t>409</a:t>
                      </a:r>
                      <a:endParaRPr lang="en-US" sz="2000" dirty="0">
                        <a:solidFill>
                          <a:srgbClr val="333399"/>
                        </a:solidFill>
                        <a:latin typeface="Calibri" pitchFamily="34" charset="0"/>
                      </a:endParaRPr>
                    </a:p>
                  </a:txBody>
                  <a:tcPr anchor="ctr">
                    <a:lnL w="31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alpha val="29804"/>
                      </a:srgbClr>
                    </a:solidFill>
                  </a:tcPr>
                </a:tc>
              </a:tr>
              <a:tr h="4415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333399"/>
                          </a:solidFill>
                          <a:latin typeface="Calibri" pitchFamily="34" charset="0"/>
                        </a:rPr>
                        <a:t>2004</a:t>
                      </a:r>
                    </a:p>
                  </a:txBody>
                  <a:tcPr anchor="ctr">
                    <a:lnL w="12700"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solidFill>
                            <a:srgbClr val="333399"/>
                          </a:solidFill>
                          <a:latin typeface="Calibri" pitchFamily="34" charset="0"/>
                        </a:rPr>
                        <a:t>909</a:t>
                      </a:r>
                      <a:endParaRPr lang="en-US" sz="2000" dirty="0">
                        <a:solidFill>
                          <a:srgbClr val="333399"/>
                        </a:solidFill>
                        <a:latin typeface="Calibri"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solidFill>
                            <a:srgbClr val="333399"/>
                          </a:solidFill>
                          <a:latin typeface="Calibri" pitchFamily="34" charset="0"/>
                        </a:rPr>
                        <a:t>449</a:t>
                      </a:r>
                      <a:endParaRPr lang="en-US" sz="2000" dirty="0">
                        <a:solidFill>
                          <a:srgbClr val="333399"/>
                        </a:solidFill>
                        <a:latin typeface="Calibri" pitchFamily="34" charset="0"/>
                      </a:endParaRPr>
                    </a:p>
                  </a:txBody>
                  <a:tcPr anchor="ctr">
                    <a:lnL w="31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alpha val="29804"/>
                      </a:srgbClr>
                    </a:solidFill>
                  </a:tcPr>
                </a:tc>
              </a:tr>
              <a:tr h="441583">
                <a:tc>
                  <a:txBody>
                    <a:bodyPr/>
                    <a:lstStyle/>
                    <a:p>
                      <a:pPr algn="ctr"/>
                      <a:r>
                        <a:rPr lang="en-US" sz="2000" dirty="0" smtClean="0">
                          <a:solidFill>
                            <a:srgbClr val="333399"/>
                          </a:solidFill>
                          <a:latin typeface="Calibri" pitchFamily="34" charset="0"/>
                        </a:rPr>
                        <a:t>2007</a:t>
                      </a:r>
                      <a:endParaRPr lang="en-US" sz="2000" dirty="0">
                        <a:solidFill>
                          <a:srgbClr val="333399"/>
                        </a:solidFill>
                        <a:latin typeface="Calibri" pitchFamily="34" charset="0"/>
                      </a:endParaRPr>
                    </a:p>
                  </a:txBody>
                  <a:tcPr anchor="ctr">
                    <a:lnL w="12700"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solidFill>
                            <a:srgbClr val="333399"/>
                          </a:solidFill>
                          <a:latin typeface="Calibri" pitchFamily="34" charset="0"/>
                        </a:rPr>
                        <a:t>847</a:t>
                      </a:r>
                      <a:endParaRPr lang="en-US" sz="2000" dirty="0">
                        <a:solidFill>
                          <a:srgbClr val="333399"/>
                        </a:solidFill>
                        <a:latin typeface="Calibri"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solidFill>
                            <a:srgbClr val="333399"/>
                          </a:solidFill>
                          <a:latin typeface="Calibri" pitchFamily="34" charset="0"/>
                        </a:rPr>
                        <a:t>180</a:t>
                      </a:r>
                      <a:endParaRPr lang="en-US" sz="2000" dirty="0">
                        <a:solidFill>
                          <a:srgbClr val="333399"/>
                        </a:solidFill>
                        <a:latin typeface="Calibri" pitchFamily="34" charset="0"/>
                      </a:endParaRPr>
                    </a:p>
                  </a:txBody>
                  <a:tcPr anchor="ctr">
                    <a:lnL w="31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alpha val="29804"/>
                      </a:srgbClr>
                    </a:solidFill>
                  </a:tcPr>
                </a:tc>
              </a:tr>
            </a:tbl>
          </a:graphicData>
        </a:graphic>
      </p:graphicFrame>
      <p:sp>
        <p:nvSpPr>
          <p:cNvPr id="37942" name="Slide Number Placeholder 4"/>
          <p:cNvSpPr>
            <a:spLocks noGrp="1"/>
          </p:cNvSpPr>
          <p:nvPr>
            <p:ph type="sldNum" sz="quarter" idx="12"/>
          </p:nvPr>
        </p:nvSpPr>
        <p:spPr/>
        <p:txBody>
          <a:bodyPr/>
          <a:lstStyle/>
          <a:p>
            <a:pPr>
              <a:defRPr/>
            </a:pPr>
            <a:fld id="{354C9298-EAE7-46B2-A827-1E6EA65082D2}" type="slidenum">
              <a:rPr lang="en-US" smtClean="0"/>
              <a:pPr>
                <a:defRPr/>
              </a:pPr>
              <a:t>33</a:t>
            </a:fld>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sz="half" idx="1"/>
          </p:nvPr>
        </p:nvPicPr>
        <p:blipFill>
          <a:blip r:embed="rId3" cstate="print"/>
          <a:srcRect/>
          <a:stretch>
            <a:fillRect/>
          </a:stretch>
        </p:blipFill>
        <p:spPr>
          <a:xfrm>
            <a:off x="823913" y="1371600"/>
            <a:ext cx="7634287" cy="3575050"/>
          </a:xfrm>
        </p:spPr>
      </p:pic>
      <p:sp>
        <p:nvSpPr>
          <p:cNvPr id="38915" name="Slide Number Placeholder 6"/>
          <p:cNvSpPr>
            <a:spLocks noGrp="1"/>
          </p:cNvSpPr>
          <p:nvPr>
            <p:ph type="sldNum" sz="quarter" idx="12"/>
          </p:nvPr>
        </p:nvSpPr>
        <p:spPr/>
        <p:txBody>
          <a:bodyPr/>
          <a:lstStyle/>
          <a:p>
            <a:pPr>
              <a:defRPr/>
            </a:pPr>
            <a:fld id="{446B7FFE-5965-4F03-8357-9A512BD88D5E}" type="slidenum">
              <a:rPr lang="en-US" smtClean="0"/>
              <a:pPr>
                <a:defRPr/>
              </a:pPr>
              <a:t>34</a:t>
            </a:fld>
            <a:endParaRPr lang="en-US" smtClean="0"/>
          </a:p>
        </p:txBody>
      </p:sp>
      <p:sp>
        <p:nvSpPr>
          <p:cNvPr id="38916" name="Rectangle 3"/>
          <p:cNvSpPr>
            <a:spLocks noGrp="1" noChangeArrowheads="1"/>
          </p:cNvSpPr>
          <p:nvPr>
            <p:ph type="title"/>
          </p:nvPr>
        </p:nvSpPr>
        <p:spPr>
          <a:xfrm>
            <a:off x="990600" y="152400"/>
            <a:ext cx="7162800" cy="1143000"/>
          </a:xfrm>
        </p:spPr>
        <p:txBody>
          <a:bodyPr/>
          <a:lstStyle/>
          <a:p>
            <a:pPr eaLnBrk="1" hangingPunct="1"/>
            <a:r>
              <a:rPr lang="en-US" smtClean="0"/>
              <a:t>World Oil and Gas Production</a:t>
            </a:r>
          </a:p>
        </p:txBody>
      </p:sp>
      <p:sp>
        <p:nvSpPr>
          <p:cNvPr id="38917" name="Rectangle 4"/>
          <p:cNvSpPr>
            <a:spLocks noGrp="1" noChangeArrowheads="1"/>
          </p:cNvSpPr>
          <p:nvPr>
            <p:ph type="body" sz="half" idx="2"/>
          </p:nvPr>
        </p:nvSpPr>
        <p:spPr>
          <a:xfrm>
            <a:off x="990600" y="5410200"/>
            <a:ext cx="7620000" cy="762000"/>
          </a:xfrm>
        </p:spPr>
        <p:txBody>
          <a:bodyPr/>
          <a:lstStyle/>
          <a:p>
            <a:pPr eaLnBrk="1" hangingPunct="1">
              <a:lnSpc>
                <a:spcPct val="80000"/>
              </a:lnSpc>
            </a:pPr>
            <a:r>
              <a:rPr lang="en-US" sz="2000" smtClean="0"/>
              <a:t>7.33 barrels of oil = 1 metric ton, toe = metric tons of oil equivalent</a:t>
            </a:r>
          </a:p>
          <a:p>
            <a:pPr eaLnBrk="1" hangingPunct="1">
              <a:lnSpc>
                <a:spcPct val="80000"/>
              </a:lnSpc>
            </a:pPr>
            <a:r>
              <a:rPr lang="en-US" sz="2000" smtClean="0"/>
              <a:t>Natural gas added as the energy equivalent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Grp="1" noChangeAspect="1" noChangeArrowheads="1"/>
          </p:cNvPicPr>
          <p:nvPr>
            <p:ph sz="half" idx="1"/>
          </p:nvPr>
        </p:nvPicPr>
        <p:blipFill>
          <a:blip r:embed="rId3" cstate="print"/>
          <a:srcRect/>
          <a:stretch>
            <a:fillRect/>
          </a:stretch>
        </p:blipFill>
        <p:spPr>
          <a:xfrm>
            <a:off x="1073150" y="1371600"/>
            <a:ext cx="7537450" cy="3530600"/>
          </a:xfrm>
        </p:spPr>
      </p:pic>
      <p:sp>
        <p:nvSpPr>
          <p:cNvPr id="39939" name="Slide Number Placeholder 6"/>
          <p:cNvSpPr>
            <a:spLocks noGrp="1"/>
          </p:cNvSpPr>
          <p:nvPr>
            <p:ph type="sldNum" sz="quarter" idx="12"/>
          </p:nvPr>
        </p:nvSpPr>
        <p:spPr/>
        <p:txBody>
          <a:bodyPr/>
          <a:lstStyle/>
          <a:p>
            <a:pPr>
              <a:defRPr/>
            </a:pPr>
            <a:fld id="{3E7F5E6E-66FE-419A-87BC-B687B568D42A}" type="slidenum">
              <a:rPr lang="en-US" smtClean="0"/>
              <a:pPr>
                <a:defRPr/>
              </a:pPr>
              <a:t>35</a:t>
            </a:fld>
            <a:endParaRPr lang="en-US" smtClean="0"/>
          </a:p>
        </p:txBody>
      </p:sp>
      <p:sp>
        <p:nvSpPr>
          <p:cNvPr id="39940" name="Rectangle 3"/>
          <p:cNvSpPr>
            <a:spLocks noGrp="1" noChangeArrowheads="1"/>
          </p:cNvSpPr>
          <p:nvPr>
            <p:ph type="title"/>
          </p:nvPr>
        </p:nvSpPr>
        <p:spPr>
          <a:xfrm>
            <a:off x="457200" y="152400"/>
            <a:ext cx="8305800" cy="1143000"/>
          </a:xfrm>
        </p:spPr>
        <p:txBody>
          <a:bodyPr/>
          <a:lstStyle/>
          <a:p>
            <a:pPr eaLnBrk="1" hangingPunct="1"/>
            <a:r>
              <a:rPr lang="en-US" smtClean="0"/>
              <a:t>Probit Transform for World Oil and Gas</a:t>
            </a:r>
          </a:p>
        </p:txBody>
      </p:sp>
      <p:sp>
        <p:nvSpPr>
          <p:cNvPr id="39941" name="Rectangle 4"/>
          <p:cNvSpPr>
            <a:spLocks noGrp="1" noChangeArrowheads="1"/>
          </p:cNvSpPr>
          <p:nvPr>
            <p:ph type="body" sz="half" idx="2"/>
          </p:nvPr>
        </p:nvSpPr>
        <p:spPr>
          <a:xfrm>
            <a:off x="1219200" y="5486400"/>
            <a:ext cx="7010400" cy="533400"/>
          </a:xfrm>
        </p:spPr>
        <p:txBody>
          <a:bodyPr/>
          <a:lstStyle/>
          <a:p>
            <a:pPr eaLnBrk="1" hangingPunct="1">
              <a:lnSpc>
                <a:spcPct val="80000"/>
              </a:lnSpc>
            </a:pPr>
            <a:r>
              <a:rPr lang="en-US" sz="2000" smtClean="0"/>
              <a:t>Change in slope, like African coal, but in the other direction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Grp="1" noChangeAspect="1" noChangeArrowheads="1"/>
          </p:cNvPicPr>
          <p:nvPr>
            <p:ph sz="half" idx="1"/>
          </p:nvPr>
        </p:nvPicPr>
        <p:blipFill>
          <a:blip r:embed="rId2" cstate="print"/>
          <a:srcRect/>
          <a:stretch>
            <a:fillRect/>
          </a:stretch>
        </p:blipFill>
        <p:spPr>
          <a:xfrm>
            <a:off x="685800" y="1135063"/>
            <a:ext cx="7767638" cy="3513137"/>
          </a:xfrm>
        </p:spPr>
      </p:pic>
      <p:sp>
        <p:nvSpPr>
          <p:cNvPr id="40963" name="Title 1"/>
          <p:cNvSpPr>
            <a:spLocks noGrp="1"/>
          </p:cNvSpPr>
          <p:nvPr>
            <p:ph type="title"/>
          </p:nvPr>
        </p:nvSpPr>
        <p:spPr>
          <a:xfrm>
            <a:off x="228600" y="152400"/>
            <a:ext cx="8686800" cy="944563"/>
          </a:xfrm>
        </p:spPr>
        <p:txBody>
          <a:bodyPr/>
          <a:lstStyle/>
          <a:p>
            <a:r>
              <a:rPr lang="en-US" sz="3200" smtClean="0"/>
              <a:t>Historical Long-term Fits for World Oil and Gas</a:t>
            </a:r>
          </a:p>
        </p:txBody>
      </p:sp>
      <p:sp>
        <p:nvSpPr>
          <p:cNvPr id="40964" name="Text Placeholder 3"/>
          <p:cNvSpPr>
            <a:spLocks noGrp="1"/>
          </p:cNvSpPr>
          <p:nvPr>
            <p:ph type="body" sz="half" idx="2"/>
          </p:nvPr>
        </p:nvSpPr>
        <p:spPr>
          <a:xfrm>
            <a:off x="762000" y="4800600"/>
            <a:ext cx="7848600" cy="1447800"/>
          </a:xfrm>
        </p:spPr>
        <p:txBody>
          <a:bodyPr/>
          <a:lstStyle/>
          <a:p>
            <a:r>
              <a:rPr lang="en-US" sz="2000" smtClean="0"/>
              <a:t>Residuals decorrelated by AR2 process — passes Ljung-Box-Pierce test</a:t>
            </a:r>
          </a:p>
          <a:p>
            <a:r>
              <a:rPr lang="en-US" sz="2000" smtClean="0"/>
              <a:t>90% confidence band from 1,000 bootstrap replications</a:t>
            </a:r>
          </a:p>
          <a:p>
            <a:r>
              <a:rPr lang="en-US" sz="2000" smtClean="0"/>
              <a:t>Current confidence interval is 576 to 671Gtoe</a:t>
            </a:r>
          </a:p>
          <a:p>
            <a:pPr eaLnBrk="1" hangingPunct="1">
              <a:lnSpc>
                <a:spcPct val="80000"/>
              </a:lnSpc>
            </a:pPr>
            <a:r>
              <a:rPr lang="en-US" sz="2000" smtClean="0">
                <a:solidFill>
                  <a:srgbClr val="333399"/>
                </a:solidFill>
              </a:rPr>
              <a:t>Close to BP’s reserves + cumulative production, 596Gtoe</a:t>
            </a:r>
            <a:endParaRPr lang="en-US" sz="1600" smtClean="0"/>
          </a:p>
          <a:p>
            <a:pPr>
              <a:buFontTx/>
              <a:buNone/>
            </a:pPr>
            <a:r>
              <a:rPr lang="en-US" smtClean="0"/>
              <a:t> </a:t>
            </a:r>
          </a:p>
        </p:txBody>
      </p:sp>
      <p:sp>
        <p:nvSpPr>
          <p:cNvPr id="40965" name="Slide Number Placeholder 4"/>
          <p:cNvSpPr>
            <a:spLocks noGrp="1"/>
          </p:cNvSpPr>
          <p:nvPr>
            <p:ph type="sldNum" sz="quarter" idx="12"/>
          </p:nvPr>
        </p:nvSpPr>
        <p:spPr/>
        <p:txBody>
          <a:bodyPr/>
          <a:lstStyle/>
          <a:p>
            <a:pPr>
              <a:defRPr/>
            </a:pPr>
            <a:fld id="{5801B006-90F2-475F-9790-81E03EADED21}" type="slidenum">
              <a:rPr lang="en-US" smtClean="0"/>
              <a:pPr>
                <a:defRPr/>
              </a:pPr>
              <a:t>36</a:t>
            </a:fld>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3" cstate="print"/>
          <a:srcRect/>
          <a:stretch>
            <a:fillRect/>
          </a:stretch>
        </p:blipFill>
        <p:spPr bwMode="auto">
          <a:xfrm>
            <a:off x="881696" y="1295400"/>
            <a:ext cx="7576504" cy="3505200"/>
          </a:xfrm>
          <a:prstGeom prst="rect">
            <a:avLst/>
          </a:prstGeom>
          <a:noFill/>
          <a:ln w="9525">
            <a:noFill/>
            <a:miter lim="800000"/>
            <a:headEnd/>
            <a:tailEnd/>
          </a:ln>
          <a:effectLst/>
        </p:spPr>
      </p:pic>
      <p:sp>
        <p:nvSpPr>
          <p:cNvPr id="41987" name="Slide Number Placeholder 6"/>
          <p:cNvSpPr>
            <a:spLocks noGrp="1"/>
          </p:cNvSpPr>
          <p:nvPr>
            <p:ph type="sldNum" sz="quarter" idx="12"/>
          </p:nvPr>
        </p:nvSpPr>
        <p:spPr/>
        <p:txBody>
          <a:bodyPr/>
          <a:lstStyle/>
          <a:p>
            <a:pPr>
              <a:defRPr/>
            </a:pPr>
            <a:fld id="{62713503-41CF-42BD-9942-16078F55DE61}" type="slidenum">
              <a:rPr lang="en-US" smtClean="0">
                <a:latin typeface="Arial" charset="0"/>
              </a:rPr>
              <a:pPr>
                <a:defRPr/>
              </a:pPr>
              <a:t>37</a:t>
            </a:fld>
            <a:endParaRPr lang="en-US" smtClean="0">
              <a:latin typeface="Arial" charset="0"/>
            </a:endParaRPr>
          </a:p>
        </p:txBody>
      </p:sp>
      <p:sp>
        <p:nvSpPr>
          <p:cNvPr id="41988" name="Rectangle 3"/>
          <p:cNvSpPr>
            <a:spLocks noGrp="1" noChangeArrowheads="1"/>
          </p:cNvSpPr>
          <p:nvPr>
            <p:ph type="title"/>
          </p:nvPr>
        </p:nvSpPr>
        <p:spPr>
          <a:xfrm>
            <a:off x="228600" y="228600"/>
            <a:ext cx="8686800" cy="914400"/>
          </a:xfrm>
        </p:spPr>
        <p:txBody>
          <a:bodyPr/>
          <a:lstStyle/>
          <a:p>
            <a:pPr eaLnBrk="1" hangingPunct="1"/>
            <a:r>
              <a:rPr lang="en-US" smtClean="0"/>
              <a:t>Carbon-Dioxide Emissions</a:t>
            </a:r>
          </a:p>
        </p:txBody>
      </p:sp>
      <p:sp>
        <p:nvSpPr>
          <p:cNvPr id="41989" name="Rectangle 4"/>
          <p:cNvSpPr>
            <a:spLocks noGrp="1" noChangeArrowheads="1"/>
          </p:cNvSpPr>
          <p:nvPr>
            <p:ph type="body" sz="half" idx="2"/>
          </p:nvPr>
        </p:nvSpPr>
        <p:spPr>
          <a:xfrm>
            <a:off x="762000" y="5334000"/>
            <a:ext cx="7924800" cy="838200"/>
          </a:xfrm>
        </p:spPr>
        <p:txBody>
          <a:bodyPr/>
          <a:lstStyle/>
          <a:p>
            <a:r>
              <a:rPr lang="en-US" sz="2000" smtClean="0"/>
              <a:t>Carbon coefficients for oil, gas, and coal from the IPCC 4</a:t>
            </a:r>
            <a:r>
              <a:rPr lang="en-US" sz="2000" baseline="30000" smtClean="0"/>
              <a:t>th</a:t>
            </a:r>
            <a:r>
              <a:rPr lang="en-US" sz="2000" smtClean="0"/>
              <a:t> Assessment</a:t>
            </a:r>
          </a:p>
          <a:p>
            <a:r>
              <a:rPr lang="en-US" sz="2000" smtClean="0"/>
              <a:t>Projection is less than any of the IPCC scenarios (Deffeyes’ Law?)</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3" cstate="print"/>
          <a:srcRect/>
          <a:stretch>
            <a:fillRect/>
          </a:stretch>
        </p:blipFill>
        <p:spPr bwMode="auto">
          <a:xfrm>
            <a:off x="1733524" y="1219200"/>
            <a:ext cx="6038876" cy="3186592"/>
          </a:xfrm>
          <a:prstGeom prst="rect">
            <a:avLst/>
          </a:prstGeom>
          <a:noFill/>
          <a:ln w="9525">
            <a:noFill/>
            <a:miter lim="800000"/>
            <a:headEnd/>
            <a:tailEnd/>
          </a:ln>
          <a:effectLst/>
        </p:spPr>
      </p:pic>
      <p:sp>
        <p:nvSpPr>
          <p:cNvPr id="43011" name="Text Placeholder 4"/>
          <p:cNvSpPr>
            <a:spLocks noGrp="1"/>
          </p:cNvSpPr>
          <p:nvPr>
            <p:ph type="body" sz="half" idx="2"/>
          </p:nvPr>
        </p:nvSpPr>
        <p:spPr>
          <a:xfrm>
            <a:off x="838200" y="4572000"/>
            <a:ext cx="8077200" cy="1905000"/>
          </a:xfrm>
        </p:spPr>
        <p:txBody>
          <a:bodyPr/>
          <a:lstStyle/>
          <a:p>
            <a:pPr eaLnBrk="1" hangingPunct="1"/>
            <a:r>
              <a:rPr lang="en-US" sz="2000" dirty="0" smtClean="0"/>
              <a:t>Projection includes 1GtC per year  for land-use change</a:t>
            </a:r>
            <a:endParaRPr lang="en-US" sz="2000" dirty="0" smtClean="0">
              <a:sym typeface="Symbol" pitchFamily="18" charset="2"/>
            </a:endParaRPr>
          </a:p>
          <a:p>
            <a:pPr eaLnBrk="1" hangingPunct="1"/>
            <a:r>
              <a:rPr lang="en-US" sz="2000" dirty="0" smtClean="0">
                <a:solidFill>
                  <a:srgbClr val="FF0000"/>
                </a:solidFill>
                <a:sym typeface="Symbol" pitchFamily="18" charset="2"/>
              </a:rPr>
              <a:t>66% of the way to the top from the 1850-1900 average — only the remaining 34% is accessible to policy</a:t>
            </a:r>
          </a:p>
          <a:p>
            <a:pPr eaLnBrk="1" hangingPunct="1"/>
            <a:r>
              <a:rPr lang="en-US" sz="2000" dirty="0" smtClean="0">
                <a:sym typeface="Symbol" pitchFamily="18" charset="2"/>
              </a:rPr>
              <a:t>Maximum width of confidence band corresponds to 0.1</a:t>
            </a:r>
            <a:r>
              <a:rPr lang="en-US" sz="2000" dirty="0" smtClean="0"/>
              <a:t>°C at the IPCC recommended sensitivity of 3°C for a doubling of CO</a:t>
            </a:r>
            <a:r>
              <a:rPr lang="en-US" sz="2000" baseline="-25000" dirty="0" smtClean="0"/>
              <a:t>2</a:t>
            </a:r>
          </a:p>
          <a:p>
            <a:pPr eaLnBrk="1" hangingPunct="1"/>
            <a:endParaRPr lang="en-US" sz="2000" baseline="-25000" dirty="0" smtClean="0">
              <a:sym typeface="Symbol" pitchFamily="18" charset="2"/>
            </a:endParaRPr>
          </a:p>
          <a:p>
            <a:pPr eaLnBrk="1" hangingPunct="1"/>
            <a:endParaRPr lang="en-US" sz="1800" dirty="0" smtClean="0">
              <a:sym typeface="Symbol" pitchFamily="18" charset="2"/>
            </a:endParaRPr>
          </a:p>
        </p:txBody>
      </p:sp>
      <p:sp>
        <p:nvSpPr>
          <p:cNvPr id="43012" name="Rectangle 3"/>
          <p:cNvSpPr>
            <a:spLocks noGrp="1" noChangeArrowheads="1"/>
          </p:cNvSpPr>
          <p:nvPr>
            <p:ph type="title"/>
          </p:nvPr>
        </p:nvSpPr>
        <p:spPr>
          <a:xfrm>
            <a:off x="457200" y="152400"/>
            <a:ext cx="8229600" cy="838200"/>
          </a:xfrm>
        </p:spPr>
        <p:txBody>
          <a:bodyPr/>
          <a:lstStyle/>
          <a:p>
            <a:pPr eaLnBrk="1" hangingPunct="1"/>
            <a:r>
              <a:rPr lang="en-US" sz="3600" dirty="0" smtClean="0"/>
              <a:t>CO</a:t>
            </a:r>
            <a:r>
              <a:rPr lang="en-US" sz="3600" baseline="-25000" dirty="0" smtClean="0"/>
              <a:t>2</a:t>
            </a:r>
            <a:r>
              <a:rPr lang="en-US" sz="3600" dirty="0" smtClean="0"/>
              <a:t> Levels from Tom </a:t>
            </a:r>
            <a:r>
              <a:rPr lang="en-US" sz="3600" dirty="0" err="1" smtClean="0"/>
              <a:t>Wigley’s</a:t>
            </a:r>
            <a:r>
              <a:rPr lang="en-US" sz="3600" dirty="0" smtClean="0"/>
              <a:t> MAGICC</a:t>
            </a:r>
          </a:p>
        </p:txBody>
      </p:sp>
      <p:sp>
        <p:nvSpPr>
          <p:cNvPr id="43013" name="Slide Number Placeholder 6"/>
          <p:cNvSpPr>
            <a:spLocks noGrp="1"/>
          </p:cNvSpPr>
          <p:nvPr>
            <p:ph type="sldNum" sz="quarter" idx="12"/>
          </p:nvPr>
        </p:nvSpPr>
        <p:spPr/>
        <p:txBody>
          <a:bodyPr/>
          <a:lstStyle/>
          <a:p>
            <a:pPr>
              <a:defRPr/>
            </a:pPr>
            <a:fld id="{2109ACDF-BAC0-4286-B81E-09DB3BAE60E7}" type="slidenum">
              <a:rPr lang="en-US" smtClean="0"/>
              <a:pPr>
                <a:defRPr/>
              </a:pPr>
              <a:t>38</a:t>
            </a:fld>
            <a:endParaRPr lang="en-US"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5562600" y="914400"/>
            <a:ext cx="3429000" cy="4800600"/>
          </a:xfrm>
        </p:spPr>
        <p:txBody>
          <a:bodyPr/>
          <a:lstStyle/>
          <a:p>
            <a:pPr algn="l"/>
            <a:r>
              <a:rPr lang="en-US" sz="2400" dirty="0" smtClean="0">
                <a:solidFill>
                  <a:srgbClr val="969696"/>
                </a:solidFill>
              </a:rPr>
              <a:t>Released emails</a:t>
            </a:r>
            <a:br>
              <a:rPr lang="en-US" sz="2400" dirty="0" smtClean="0">
                <a:solidFill>
                  <a:srgbClr val="969696"/>
                </a:solidFill>
              </a:rPr>
            </a:br>
            <a:r>
              <a:rPr lang="en-US" sz="2400" dirty="0" smtClean="0">
                <a:solidFill>
                  <a:srgbClr val="969696"/>
                </a:solidFill>
              </a:rPr>
              <a:t>University of East Anglia Climate Research Unit (CRU)</a:t>
            </a:r>
            <a:br>
              <a:rPr lang="en-US" sz="2400" dirty="0" smtClean="0">
                <a:solidFill>
                  <a:srgbClr val="969696"/>
                </a:solidFill>
              </a:rPr>
            </a:br>
            <a:r>
              <a:rPr lang="en-US" sz="2400" dirty="0" smtClean="0">
                <a:solidFill>
                  <a:srgbClr val="969696"/>
                </a:solidFill>
              </a:rPr>
              <a:t>November 2009</a:t>
            </a:r>
            <a:br>
              <a:rPr lang="en-US" sz="2400" dirty="0" smtClean="0">
                <a:solidFill>
                  <a:srgbClr val="969696"/>
                </a:solidFill>
              </a:rPr>
            </a:br>
            <a:r>
              <a:rPr lang="en-US" sz="2400" dirty="0" smtClean="0">
                <a:solidFill>
                  <a:srgbClr val="969696"/>
                </a:solidFill>
              </a:rPr>
              <a:t/>
            </a:r>
            <a:br>
              <a:rPr lang="en-US" sz="2400" dirty="0" smtClean="0">
                <a:solidFill>
                  <a:srgbClr val="969696"/>
                </a:solidFill>
              </a:rPr>
            </a:br>
            <a:r>
              <a:rPr lang="en-US" sz="2400" dirty="0" smtClean="0">
                <a:solidFill>
                  <a:srgbClr val="969696"/>
                </a:solidFill>
              </a:rPr>
              <a:t/>
            </a:r>
            <a:br>
              <a:rPr lang="en-US" sz="2400" dirty="0" smtClean="0">
                <a:solidFill>
                  <a:srgbClr val="969696"/>
                </a:solidFill>
              </a:rPr>
            </a:br>
            <a:r>
              <a:rPr lang="en-US" sz="2400" dirty="0" smtClean="0">
                <a:solidFill>
                  <a:srgbClr val="969696"/>
                </a:solidFill>
              </a:rPr>
              <a:t/>
            </a:r>
            <a:br>
              <a:rPr lang="en-US" sz="2400" dirty="0" smtClean="0">
                <a:solidFill>
                  <a:srgbClr val="969696"/>
                </a:solidFill>
              </a:rPr>
            </a:br>
            <a:r>
              <a:rPr lang="en-US" sz="2400" dirty="0" smtClean="0">
                <a:solidFill>
                  <a:srgbClr val="969696"/>
                </a:solidFill>
              </a:rPr>
              <a:t/>
            </a:r>
            <a:br>
              <a:rPr lang="en-US" sz="2400" dirty="0" smtClean="0">
                <a:solidFill>
                  <a:srgbClr val="969696"/>
                </a:solidFill>
              </a:rPr>
            </a:br>
            <a:r>
              <a:rPr lang="en-US" sz="2400" dirty="0" smtClean="0">
                <a:solidFill>
                  <a:srgbClr val="969696"/>
                </a:solidFill>
              </a:rPr>
              <a:t/>
            </a:r>
            <a:br>
              <a:rPr lang="en-US" sz="2400" dirty="0" smtClean="0">
                <a:solidFill>
                  <a:srgbClr val="969696"/>
                </a:solidFill>
              </a:rPr>
            </a:br>
            <a:r>
              <a:rPr lang="en-US" sz="2400" dirty="0" smtClean="0">
                <a:solidFill>
                  <a:srgbClr val="969696"/>
                </a:solidFill>
              </a:rPr>
              <a:t/>
            </a:r>
            <a:br>
              <a:rPr lang="en-US" sz="2400" dirty="0" smtClean="0">
                <a:solidFill>
                  <a:srgbClr val="969696"/>
                </a:solidFill>
              </a:rPr>
            </a:br>
            <a:r>
              <a:rPr lang="en-US" sz="2400" dirty="0" smtClean="0">
                <a:solidFill>
                  <a:srgbClr val="969696"/>
                </a:solidFill>
              </a:rPr>
              <a:t>Photograph from the BBC </a:t>
            </a:r>
            <a:br>
              <a:rPr lang="en-US" sz="2400" dirty="0" smtClean="0">
                <a:solidFill>
                  <a:srgbClr val="969696"/>
                </a:solidFill>
              </a:rPr>
            </a:br>
            <a:r>
              <a:rPr lang="en-US" sz="2400" dirty="0" smtClean="0">
                <a:solidFill>
                  <a:srgbClr val="969696"/>
                </a:solidFill>
              </a:rPr>
              <a:t>December 2, 2010</a:t>
            </a:r>
            <a:endParaRPr lang="en-US" sz="2400" i="1" dirty="0" smtClean="0">
              <a:solidFill>
                <a:srgbClr val="969696"/>
              </a:solidFill>
            </a:endParaRPr>
          </a:p>
        </p:txBody>
      </p:sp>
      <p:pic>
        <p:nvPicPr>
          <p:cNvPr id="5" name="Content Placeholder 4" descr="UK December 2, 2010.jpg"/>
          <p:cNvPicPr>
            <a:picLocks noGrp="1" noChangeAspect="1"/>
          </p:cNvPicPr>
          <p:nvPr>
            <p:ph idx="1"/>
          </p:nvPr>
        </p:nvPicPr>
        <p:blipFill>
          <a:blip r:embed="rId3" cstate="print"/>
          <a:stretch>
            <a:fillRect/>
          </a:stretch>
        </p:blipFill>
        <p:spPr>
          <a:xfrm>
            <a:off x="0" y="0"/>
            <a:ext cx="5148776" cy="6858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p:txBody>
          <a:bodyPr/>
          <a:lstStyle/>
          <a:p>
            <a:pPr>
              <a:defRPr/>
            </a:pPr>
            <a:fld id="{BFA7E851-C21D-4D9F-8E93-8E359FAA7DB5}" type="slidenum">
              <a:rPr lang="en-US" smtClean="0">
                <a:latin typeface="Arial" charset="0"/>
              </a:rPr>
              <a:pPr>
                <a:defRPr/>
              </a:pPr>
              <a:t>4</a:t>
            </a:fld>
            <a:endParaRPr lang="en-US" smtClean="0">
              <a:latin typeface="Arial" charset="0"/>
            </a:endParaRPr>
          </a:p>
        </p:txBody>
      </p:sp>
      <p:sp>
        <p:nvSpPr>
          <p:cNvPr id="8195" name="Rectangle 2"/>
          <p:cNvSpPr>
            <a:spLocks noGrp="1" noChangeArrowheads="1"/>
          </p:cNvSpPr>
          <p:nvPr>
            <p:ph type="title"/>
          </p:nvPr>
        </p:nvSpPr>
        <p:spPr>
          <a:xfrm>
            <a:off x="914400" y="457200"/>
            <a:ext cx="7543800" cy="1600200"/>
          </a:xfrm>
        </p:spPr>
        <p:txBody>
          <a:bodyPr/>
          <a:lstStyle/>
          <a:p>
            <a:pPr eaLnBrk="1" hangingPunct="1"/>
            <a:r>
              <a:rPr lang="en-US" sz="3600" dirty="0" smtClean="0"/>
              <a:t>Goal is to Reduce these Uncertainties and to Replace Subjective Estimates and Scenarios with Statistics</a:t>
            </a:r>
          </a:p>
        </p:txBody>
      </p:sp>
      <p:sp>
        <p:nvSpPr>
          <p:cNvPr id="8196" name="Rectangle 3"/>
          <p:cNvSpPr>
            <a:spLocks noGrp="1" noChangeArrowheads="1"/>
          </p:cNvSpPr>
          <p:nvPr>
            <p:ph type="body" idx="1"/>
          </p:nvPr>
        </p:nvSpPr>
        <p:spPr>
          <a:xfrm>
            <a:off x="1828800" y="2438400"/>
            <a:ext cx="6400800" cy="3581400"/>
          </a:xfrm>
        </p:spPr>
        <p:txBody>
          <a:bodyPr/>
          <a:lstStyle/>
          <a:p>
            <a:pPr eaLnBrk="1" hangingPunct="1">
              <a:lnSpc>
                <a:spcPct val="80000"/>
              </a:lnSpc>
            </a:pPr>
            <a:r>
              <a:rPr lang="en-US" dirty="0" smtClean="0"/>
              <a:t>Oil, gas, and coal</a:t>
            </a:r>
          </a:p>
          <a:p>
            <a:pPr lvl="1" eaLnBrk="1" hangingPunct="1">
              <a:lnSpc>
                <a:spcPct val="80000"/>
              </a:lnSpc>
            </a:pPr>
            <a:r>
              <a:rPr lang="en-US" dirty="0" smtClean="0"/>
              <a:t>US oil —</a:t>
            </a:r>
            <a:r>
              <a:rPr lang="en-US" dirty="0" smtClean="0">
                <a:sym typeface="Symbol" pitchFamily="18" charset="2"/>
              </a:rPr>
              <a:t> </a:t>
            </a:r>
            <a:r>
              <a:rPr lang="en-US" dirty="0" smtClean="0"/>
              <a:t>Hubbert’s peak </a:t>
            </a:r>
          </a:p>
          <a:p>
            <a:pPr lvl="1" eaLnBrk="1" hangingPunct="1">
              <a:lnSpc>
                <a:spcPct val="80000"/>
              </a:lnSpc>
            </a:pPr>
            <a:r>
              <a:rPr lang="en-US" dirty="0" smtClean="0">
                <a:sym typeface="Symbol" pitchFamily="18" charset="2"/>
              </a:rPr>
              <a:t>British coal</a:t>
            </a:r>
            <a:r>
              <a:rPr lang="en-US" dirty="0" smtClean="0"/>
              <a:t> —</a:t>
            </a:r>
            <a:r>
              <a:rPr lang="en-US" dirty="0" smtClean="0">
                <a:sym typeface="Symbol" pitchFamily="18" charset="2"/>
              </a:rPr>
              <a:t> </a:t>
            </a:r>
            <a:r>
              <a:rPr lang="en-US" dirty="0" smtClean="0"/>
              <a:t>The Coal Question</a:t>
            </a:r>
          </a:p>
          <a:p>
            <a:pPr lvl="1" eaLnBrk="1" hangingPunct="1">
              <a:lnSpc>
                <a:spcPct val="80000"/>
              </a:lnSpc>
            </a:pPr>
            <a:r>
              <a:rPr lang="en-US" dirty="0" smtClean="0">
                <a:sym typeface="Symbol" pitchFamily="18" charset="2"/>
              </a:rPr>
              <a:t>World coal</a:t>
            </a:r>
          </a:p>
          <a:p>
            <a:pPr lvl="1" eaLnBrk="1" hangingPunct="1">
              <a:lnSpc>
                <a:spcPct val="80000"/>
              </a:lnSpc>
            </a:pPr>
            <a:r>
              <a:rPr lang="en-US" dirty="0" smtClean="0"/>
              <a:t>World oil and gas</a:t>
            </a:r>
            <a:endParaRPr lang="en-US" dirty="0" smtClean="0">
              <a:sym typeface="Symbol" pitchFamily="18" charset="2"/>
            </a:endParaRPr>
          </a:p>
          <a:p>
            <a:pPr eaLnBrk="1" hangingPunct="1">
              <a:lnSpc>
                <a:spcPct val="80000"/>
              </a:lnSpc>
            </a:pPr>
            <a:r>
              <a:rPr lang="en-US" dirty="0" smtClean="0">
                <a:sym typeface="Symbol" pitchFamily="18" charset="2"/>
              </a:rPr>
              <a:t>Climate change</a:t>
            </a:r>
          </a:p>
          <a:p>
            <a:pPr lvl="1" eaLnBrk="1" hangingPunct="1">
              <a:lnSpc>
                <a:spcPct val="80000"/>
              </a:lnSpc>
            </a:pPr>
            <a:r>
              <a:rPr lang="en-US" dirty="0" smtClean="0">
                <a:sym typeface="Symbol" pitchFamily="18" charset="2"/>
              </a:rPr>
              <a:t>CO</a:t>
            </a:r>
            <a:r>
              <a:rPr lang="en-US" baseline="-25000" dirty="0" smtClean="0">
                <a:sym typeface="Symbol" pitchFamily="18" charset="2"/>
              </a:rPr>
              <a:t>2</a:t>
            </a:r>
            <a:r>
              <a:rPr lang="en-US" dirty="0" smtClean="0">
                <a:sym typeface="Symbol" pitchFamily="18" charset="2"/>
              </a:rPr>
              <a:t> concentrations</a:t>
            </a:r>
          </a:p>
          <a:p>
            <a:pPr lvl="1" eaLnBrk="1" hangingPunct="1">
              <a:lnSpc>
                <a:spcPct val="80000"/>
              </a:lnSpc>
            </a:pPr>
            <a:r>
              <a:rPr lang="en-US" dirty="0" smtClean="0">
                <a:sym typeface="Symbol" pitchFamily="18" charset="2"/>
              </a:rPr>
              <a:t>Temperature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838200" y="1572429"/>
            <a:ext cx="7696200" cy="4447371"/>
          </a:xfrm>
          <a:prstGeom prst="rect">
            <a:avLst/>
          </a:prstGeom>
          <a:noFill/>
          <a:ln w="9525">
            <a:noFill/>
            <a:miter lim="800000"/>
            <a:headEnd/>
            <a:tailEnd/>
          </a:ln>
        </p:spPr>
        <p:txBody>
          <a:bodyPr wrap="square">
            <a:spAutoFit/>
          </a:bodyPr>
          <a:lstStyle/>
          <a:p>
            <a:r>
              <a:rPr lang="en-US" sz="2000" dirty="0" smtClean="0">
                <a:solidFill>
                  <a:srgbClr val="333399"/>
                </a:solidFill>
                <a:latin typeface="Calibri" pitchFamily="34" charset="0"/>
              </a:rPr>
              <a:t>Keith </a:t>
            </a:r>
            <a:r>
              <a:rPr lang="en-US" sz="2000" dirty="0" err="1" smtClean="0">
                <a:solidFill>
                  <a:srgbClr val="333399"/>
                </a:solidFill>
                <a:latin typeface="Calibri" pitchFamily="34" charset="0"/>
              </a:rPr>
              <a:t>Briffa</a:t>
            </a:r>
            <a:r>
              <a:rPr lang="en-US" sz="2000" dirty="0" smtClean="0">
                <a:solidFill>
                  <a:srgbClr val="333399"/>
                </a:solidFill>
                <a:latin typeface="Calibri" pitchFamily="34" charset="0"/>
              </a:rPr>
              <a:t> to Ed Cook  (June 4, 2003)</a:t>
            </a:r>
          </a:p>
          <a:p>
            <a:endParaRPr lang="en-US" sz="800" dirty="0" smtClean="0">
              <a:solidFill>
                <a:srgbClr val="333399"/>
              </a:solidFill>
              <a:latin typeface="Calibri" pitchFamily="34" charset="0"/>
            </a:endParaRPr>
          </a:p>
          <a:p>
            <a:pPr marL="457200"/>
            <a:r>
              <a:rPr lang="en-US" sz="2000" i="1" dirty="0" smtClean="0">
                <a:solidFill>
                  <a:srgbClr val="333399"/>
                </a:solidFill>
                <a:latin typeface="Calibri" pitchFamily="34" charset="0"/>
              </a:rPr>
              <a:t>“I am really sorry but I have to nag about that review - Confidentially I now need a hard and if required extensive case for rejecting - to support Dave </a:t>
            </a:r>
            <a:r>
              <a:rPr lang="en-US" sz="2000" i="1" dirty="0" err="1" smtClean="0">
                <a:solidFill>
                  <a:srgbClr val="333399"/>
                </a:solidFill>
                <a:latin typeface="Calibri" pitchFamily="34" charset="0"/>
              </a:rPr>
              <a:t>Stahle's</a:t>
            </a:r>
            <a:r>
              <a:rPr lang="en-US" sz="2000" i="1" dirty="0" smtClean="0">
                <a:solidFill>
                  <a:srgbClr val="333399"/>
                </a:solidFill>
                <a:latin typeface="Calibri" pitchFamily="34" charset="0"/>
              </a:rPr>
              <a:t> and really as soon as you can. Please”</a:t>
            </a:r>
          </a:p>
          <a:p>
            <a:endParaRPr lang="en-US" sz="1100" dirty="0" smtClean="0">
              <a:solidFill>
                <a:srgbClr val="333399"/>
              </a:solidFill>
              <a:latin typeface="Calibri" pitchFamily="34" charset="0"/>
            </a:endParaRPr>
          </a:p>
          <a:p>
            <a:r>
              <a:rPr lang="en-US" sz="2000" dirty="0" smtClean="0">
                <a:solidFill>
                  <a:srgbClr val="333399"/>
                </a:solidFill>
                <a:latin typeface="Calibri" pitchFamily="34" charset="0"/>
              </a:rPr>
              <a:t>Ed Cook to Keith </a:t>
            </a:r>
            <a:r>
              <a:rPr lang="en-US" sz="2000" dirty="0" err="1" smtClean="0">
                <a:solidFill>
                  <a:srgbClr val="333399"/>
                </a:solidFill>
                <a:latin typeface="Calibri" pitchFamily="34" charset="0"/>
              </a:rPr>
              <a:t>Briffa</a:t>
            </a:r>
            <a:r>
              <a:rPr lang="en-US" sz="2000" dirty="0" smtClean="0">
                <a:solidFill>
                  <a:srgbClr val="333399"/>
                </a:solidFill>
                <a:latin typeface="Calibri" pitchFamily="34" charset="0"/>
              </a:rPr>
              <a:t>  (June 4, 2003)</a:t>
            </a:r>
          </a:p>
          <a:p>
            <a:endParaRPr lang="en-US" sz="800" dirty="0" smtClean="0">
              <a:solidFill>
                <a:srgbClr val="333399"/>
              </a:solidFill>
              <a:latin typeface="Calibri" pitchFamily="34" charset="0"/>
            </a:endParaRPr>
          </a:p>
          <a:p>
            <a:pPr marL="457200"/>
            <a:r>
              <a:rPr lang="en-US" sz="2000" i="1" dirty="0" smtClean="0">
                <a:solidFill>
                  <a:srgbClr val="333399"/>
                </a:solidFill>
                <a:latin typeface="Calibri" pitchFamily="34" charset="0"/>
              </a:rPr>
              <a:t>“Okay, today. Promise! Now something to ask from you…”</a:t>
            </a:r>
          </a:p>
          <a:p>
            <a:pPr marL="457200"/>
            <a:endParaRPr lang="en-US" sz="1400" i="1" dirty="0" smtClean="0">
              <a:solidFill>
                <a:srgbClr val="333399"/>
              </a:solidFill>
              <a:latin typeface="Calibri" pitchFamily="34" charset="0"/>
            </a:endParaRPr>
          </a:p>
          <a:p>
            <a:pPr marL="457200"/>
            <a:endParaRPr lang="en-US" sz="1400" i="1" dirty="0" smtClean="0">
              <a:solidFill>
                <a:srgbClr val="333399"/>
              </a:solidFill>
              <a:latin typeface="Calibri" pitchFamily="34" charset="0"/>
            </a:endParaRPr>
          </a:p>
          <a:p>
            <a:r>
              <a:rPr lang="en-US" sz="2000" dirty="0" smtClean="0">
                <a:solidFill>
                  <a:srgbClr val="333399"/>
                </a:solidFill>
                <a:latin typeface="Calibri" pitchFamily="34" charset="0"/>
              </a:rPr>
              <a:t>Tom </a:t>
            </a:r>
            <a:r>
              <a:rPr lang="en-US" sz="2000" dirty="0" err="1" smtClean="0">
                <a:solidFill>
                  <a:srgbClr val="333399"/>
                </a:solidFill>
                <a:latin typeface="Calibri" pitchFamily="34" charset="0"/>
              </a:rPr>
              <a:t>Wigley</a:t>
            </a:r>
            <a:r>
              <a:rPr lang="en-US" sz="2000" dirty="0" smtClean="0">
                <a:solidFill>
                  <a:srgbClr val="333399"/>
                </a:solidFill>
                <a:latin typeface="Calibri" pitchFamily="34" charset="0"/>
              </a:rPr>
              <a:t> to Michael Mann, Phil Jones and others (January 2005)</a:t>
            </a:r>
          </a:p>
          <a:p>
            <a:endParaRPr lang="en-US" sz="800" dirty="0" smtClean="0">
              <a:solidFill>
                <a:srgbClr val="333399"/>
              </a:solidFill>
              <a:latin typeface="Calibri" pitchFamily="34" charset="0"/>
            </a:endParaRPr>
          </a:p>
          <a:p>
            <a:pPr marL="457200"/>
            <a:r>
              <a:rPr lang="en-US" sz="2000" i="1" dirty="0" smtClean="0">
                <a:solidFill>
                  <a:srgbClr val="333399"/>
                </a:solidFill>
                <a:latin typeface="Calibri" pitchFamily="34" charset="0"/>
              </a:rPr>
              <a:t>“If you think that [Editor James] </a:t>
            </a:r>
            <a:r>
              <a:rPr lang="en-US" sz="2000" i="1" dirty="0" err="1" smtClean="0">
                <a:solidFill>
                  <a:srgbClr val="333399"/>
                </a:solidFill>
                <a:latin typeface="Calibri" pitchFamily="34" charset="0"/>
              </a:rPr>
              <a:t>Saiers</a:t>
            </a:r>
            <a:r>
              <a:rPr lang="en-US" sz="2000" i="1" dirty="0" smtClean="0">
                <a:solidFill>
                  <a:srgbClr val="333399"/>
                </a:solidFill>
                <a:latin typeface="Calibri" pitchFamily="34" charset="0"/>
              </a:rPr>
              <a:t> is in the greenhouse skeptics camp, then, if we can find documentary evidence of this, we could go through official AGU [American Geophysical Union] channels to get him ousted.”</a:t>
            </a:r>
          </a:p>
        </p:txBody>
      </p:sp>
      <p:sp>
        <p:nvSpPr>
          <p:cNvPr id="45059" name="Title 4"/>
          <p:cNvSpPr>
            <a:spLocks noGrp="1"/>
          </p:cNvSpPr>
          <p:nvPr>
            <p:ph type="title"/>
          </p:nvPr>
        </p:nvSpPr>
        <p:spPr>
          <a:xfrm>
            <a:off x="1752600" y="533400"/>
            <a:ext cx="6172200" cy="609600"/>
          </a:xfrm>
        </p:spPr>
        <p:txBody>
          <a:bodyPr/>
          <a:lstStyle/>
          <a:p>
            <a:r>
              <a:rPr lang="en-US" sz="3600" dirty="0" smtClean="0">
                <a:solidFill>
                  <a:srgbClr val="333399"/>
                </a:solidFill>
              </a:rPr>
              <a:t>Editing and Reviewing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04800" y="274638"/>
            <a:ext cx="8458200" cy="944562"/>
          </a:xfrm>
        </p:spPr>
        <p:txBody>
          <a:bodyPr/>
          <a:lstStyle/>
          <a:p>
            <a:r>
              <a:rPr lang="en-US" sz="2800" dirty="0" smtClean="0"/>
              <a:t>Phil Jones — Director of the Climate Research Unit (CRU)</a:t>
            </a:r>
          </a:p>
        </p:txBody>
      </p:sp>
      <p:sp>
        <p:nvSpPr>
          <p:cNvPr id="46083" name="Content Placeholder 4"/>
          <p:cNvSpPr>
            <a:spLocks noGrp="1"/>
          </p:cNvSpPr>
          <p:nvPr>
            <p:ph sz="half" idx="2"/>
          </p:nvPr>
        </p:nvSpPr>
        <p:spPr>
          <a:xfrm>
            <a:off x="5105400" y="1524000"/>
            <a:ext cx="3505200" cy="4800600"/>
          </a:xfrm>
        </p:spPr>
        <p:txBody>
          <a:bodyPr/>
          <a:lstStyle/>
          <a:p>
            <a:r>
              <a:rPr lang="en-US" sz="2000" dirty="0" smtClean="0"/>
              <a:t>Leader of effort that developed the most important world land temperature series (CRUTEM3) — the only one that goes back as far as 1850</a:t>
            </a:r>
          </a:p>
          <a:p>
            <a:r>
              <a:rPr lang="en-US" sz="2000" dirty="0" smtClean="0"/>
              <a:t>Lead author for the land temperature chapter in the IPCC 4</a:t>
            </a:r>
            <a:r>
              <a:rPr lang="en-US" sz="2000" baseline="30000" dirty="0" smtClean="0"/>
              <a:t>th</a:t>
            </a:r>
            <a:r>
              <a:rPr lang="en-US" sz="2000" dirty="0" smtClean="0"/>
              <a:t> Assessment Report</a:t>
            </a:r>
          </a:p>
          <a:p>
            <a:r>
              <a:rPr lang="en-US" sz="2000" dirty="0" smtClean="0"/>
              <a:t>The British MET office has announced that it would  review the series and it is making a new temperature data set</a:t>
            </a:r>
          </a:p>
        </p:txBody>
      </p:sp>
      <p:pic>
        <p:nvPicPr>
          <p:cNvPr id="46084" name="Picture 2" descr="C:\9\CRU\Phil Jones photograph.jpg"/>
          <p:cNvPicPr>
            <a:picLocks noGrp="1" noChangeAspect="1" noChangeArrowheads="1"/>
          </p:cNvPicPr>
          <p:nvPr>
            <p:ph sz="half" idx="1"/>
          </p:nvPr>
        </p:nvPicPr>
        <p:blipFill>
          <a:blip r:embed="rId3" cstate="print"/>
          <a:srcRect/>
          <a:stretch>
            <a:fillRect/>
          </a:stretch>
        </p:blipFill>
        <p:spPr>
          <a:xfrm>
            <a:off x="762000" y="1347788"/>
            <a:ext cx="3505200" cy="4900612"/>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362"/>
            <a:ext cx="8229600" cy="655638"/>
          </a:xfrm>
        </p:spPr>
        <p:txBody>
          <a:bodyPr/>
          <a:lstStyle/>
          <a:p>
            <a:r>
              <a:rPr lang="en-US" sz="3600" dirty="0" smtClean="0"/>
              <a:t>Urban (and Rural) Heating</a:t>
            </a:r>
            <a:endParaRPr lang="en-US" sz="3600" dirty="0"/>
          </a:p>
        </p:txBody>
      </p:sp>
      <p:sp>
        <p:nvSpPr>
          <p:cNvPr id="3" name="Content Placeholder 2"/>
          <p:cNvSpPr>
            <a:spLocks noGrp="1"/>
          </p:cNvSpPr>
          <p:nvPr>
            <p:ph idx="1"/>
          </p:nvPr>
        </p:nvSpPr>
        <p:spPr>
          <a:xfrm>
            <a:off x="1066800" y="1676400"/>
            <a:ext cx="6934200" cy="4114800"/>
          </a:xfrm>
        </p:spPr>
        <p:txBody>
          <a:bodyPr/>
          <a:lstStyle/>
          <a:p>
            <a:pPr>
              <a:defRPr/>
            </a:pPr>
            <a:r>
              <a:rPr lang="en-US" sz="2400" dirty="0" smtClean="0">
                <a:cs typeface="Calibri" pitchFamily="34" charset="0"/>
              </a:rPr>
              <a:t>There are many papers (even school projects) that show an urban heating effect</a:t>
            </a:r>
          </a:p>
          <a:p>
            <a:pPr>
              <a:defRPr/>
            </a:pPr>
            <a:r>
              <a:rPr lang="en-US" sz="2400" dirty="0" smtClean="0"/>
              <a:t>The fossil-fuel consumption density for the lower 48 states is now 0.3W/m</a:t>
            </a:r>
            <a:r>
              <a:rPr lang="en-US" sz="2400" baseline="30000" dirty="0" smtClean="0"/>
              <a:t>2</a:t>
            </a:r>
            <a:r>
              <a:rPr lang="en-US" sz="2400" dirty="0" smtClean="0"/>
              <a:t> </a:t>
            </a:r>
            <a:r>
              <a:rPr lang="en-US" sz="2400" dirty="0" smtClean="0">
                <a:latin typeface="Calibri"/>
                <a:cs typeface="Calibri"/>
              </a:rPr>
              <a:t>—</a:t>
            </a:r>
            <a:r>
              <a:rPr lang="en-US" sz="2400" dirty="0" smtClean="0"/>
              <a:t> compared with the IPCC estimate of CO</a:t>
            </a:r>
            <a:r>
              <a:rPr lang="en-US" sz="2400" baseline="-25000" dirty="0" smtClean="0"/>
              <a:t>2</a:t>
            </a:r>
            <a:r>
              <a:rPr lang="en-US" sz="2400" dirty="0" smtClean="0"/>
              <a:t> forcing is 1.7W/m</a:t>
            </a:r>
            <a:r>
              <a:rPr lang="en-US" sz="2400" baseline="30000" dirty="0" smtClean="0"/>
              <a:t>2</a:t>
            </a:r>
            <a:endParaRPr lang="en-US" sz="2400" dirty="0" smtClean="0"/>
          </a:p>
          <a:p>
            <a:pPr>
              <a:defRPr/>
            </a:pPr>
            <a:r>
              <a:rPr lang="en-US" sz="2400" dirty="0" smtClean="0"/>
              <a:t>The density of people in populated areas is a hundred times the national average, with resulting higher fossil-fuel consumption density</a:t>
            </a:r>
          </a:p>
          <a:p>
            <a:pPr>
              <a:defRPr/>
            </a:pPr>
            <a:r>
              <a:rPr lang="en-US" sz="2400" dirty="0" smtClean="0"/>
              <a:t>Possibility of local contamination of thermometer measurements</a:t>
            </a:r>
            <a:endParaRPr lang="en-US" sz="2400" baseline="30000" dirty="0" smtClean="0"/>
          </a:p>
        </p:txBody>
      </p:sp>
      <p:sp>
        <p:nvSpPr>
          <p:cNvPr id="4" name="Slide Number Placeholder 3"/>
          <p:cNvSpPr>
            <a:spLocks noGrp="1"/>
          </p:cNvSpPr>
          <p:nvPr>
            <p:ph type="sldNum" sz="quarter" idx="12"/>
          </p:nvPr>
        </p:nvSpPr>
        <p:spPr/>
        <p:txBody>
          <a:bodyPr/>
          <a:lstStyle/>
          <a:p>
            <a:pPr>
              <a:defRPr/>
            </a:pPr>
            <a:fld id="{FEAE1EB9-95AF-4827-9493-AC5B1DE79FFB}"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762000" y="1066800"/>
            <a:ext cx="7924800" cy="5324535"/>
          </a:xfrm>
          <a:prstGeom prst="rect">
            <a:avLst/>
          </a:prstGeom>
          <a:noFill/>
          <a:ln w="9525">
            <a:noFill/>
            <a:miter lim="800000"/>
            <a:headEnd/>
            <a:tailEnd/>
          </a:ln>
        </p:spPr>
        <p:txBody>
          <a:bodyPr wrap="square">
            <a:spAutoFit/>
          </a:bodyPr>
          <a:lstStyle/>
          <a:p>
            <a:pPr>
              <a:defRPr/>
            </a:pPr>
            <a:r>
              <a:rPr lang="en-US" sz="2000" dirty="0" smtClean="0">
                <a:solidFill>
                  <a:srgbClr val="333399"/>
                </a:solidFill>
                <a:latin typeface="Calibri" pitchFamily="34" charset="0"/>
              </a:rPr>
              <a:t>Phil Jones published a paper in 1990 comparing rural and urban stations in Russia, China, and Australia, claiming that there was little urban heating effect.  There has been severe criticism of the Chinese results, which are contradicted by several papers.</a:t>
            </a:r>
          </a:p>
          <a:p>
            <a:pPr>
              <a:defRPr/>
            </a:pPr>
            <a:endParaRPr lang="en-US" sz="2000" dirty="0" smtClean="0">
              <a:solidFill>
                <a:srgbClr val="333399"/>
              </a:solidFill>
              <a:latin typeface="Calibri" pitchFamily="34" charset="0"/>
            </a:endParaRPr>
          </a:p>
          <a:p>
            <a:pPr>
              <a:defRPr/>
            </a:pPr>
            <a:r>
              <a:rPr lang="en-US" sz="2000" dirty="0" smtClean="0">
                <a:solidFill>
                  <a:srgbClr val="333399"/>
                </a:solidFill>
                <a:latin typeface="Calibri" pitchFamily="34" charset="0"/>
              </a:rPr>
              <a:t>Phil Jones to Michael Mann (March, 2004)</a:t>
            </a:r>
          </a:p>
          <a:p>
            <a:pPr marL="457200">
              <a:defRPr/>
            </a:pPr>
            <a:endParaRPr lang="en-US" sz="1000" dirty="0" smtClean="0">
              <a:solidFill>
                <a:srgbClr val="333399"/>
              </a:solidFill>
              <a:latin typeface="Calibri" pitchFamily="34" charset="0"/>
            </a:endParaRPr>
          </a:p>
          <a:p>
            <a:pPr marL="457200">
              <a:defRPr/>
            </a:pPr>
            <a:r>
              <a:rPr lang="en-US" sz="2000" i="1" dirty="0" smtClean="0">
                <a:solidFill>
                  <a:srgbClr val="333399"/>
                </a:solidFill>
                <a:latin typeface="Calibri" pitchFamily="34" charset="0"/>
              </a:rPr>
              <a:t>“Recently rejected two papers (one for JGR and for GRL) from people saying CRU has it wrong over Siberia. Went to town in both reviews, hopefully successfully.”</a:t>
            </a:r>
          </a:p>
          <a:p>
            <a:pPr marL="457200">
              <a:defRPr/>
            </a:pPr>
            <a:endParaRPr lang="en-US" sz="1000" i="1" dirty="0" smtClean="0">
              <a:solidFill>
                <a:srgbClr val="333399"/>
              </a:solidFill>
              <a:latin typeface="Calibri" pitchFamily="34" charset="0"/>
            </a:endParaRPr>
          </a:p>
          <a:p>
            <a:pPr lvl="0">
              <a:defRPr/>
            </a:pPr>
            <a:r>
              <a:rPr lang="en-US" sz="2000" dirty="0" smtClean="0">
                <a:solidFill>
                  <a:srgbClr val="333399"/>
                </a:solidFill>
                <a:latin typeface="Calibri" pitchFamily="34" charset="0"/>
              </a:rPr>
              <a:t>One paper was apparently from Lars </a:t>
            </a:r>
            <a:r>
              <a:rPr lang="en-US" sz="2000" dirty="0" err="1" smtClean="0">
                <a:solidFill>
                  <a:srgbClr val="333399"/>
                </a:solidFill>
                <a:latin typeface="Calibri" pitchFamily="34" charset="0"/>
              </a:rPr>
              <a:t>Kamel</a:t>
            </a:r>
            <a:r>
              <a:rPr lang="en-US" sz="2000" dirty="0" smtClean="0">
                <a:solidFill>
                  <a:srgbClr val="333399"/>
                </a:solidFill>
                <a:latin typeface="Calibri" pitchFamily="34" charset="0"/>
              </a:rPr>
              <a:t>, who suggested the possibility that Phil Jones’ Russian results were biased high because of urban heating.</a:t>
            </a:r>
          </a:p>
          <a:p>
            <a:pPr lvl="0">
              <a:defRPr/>
            </a:pPr>
            <a:endParaRPr lang="en-US" sz="2000" dirty="0" smtClean="0">
              <a:solidFill>
                <a:srgbClr val="333399"/>
              </a:solidFill>
              <a:latin typeface="Calibri" pitchFamily="34" charset="0"/>
            </a:endParaRPr>
          </a:p>
          <a:p>
            <a:pPr lvl="0">
              <a:defRPr/>
            </a:pPr>
            <a:r>
              <a:rPr lang="en-US" sz="2000" dirty="0" smtClean="0">
                <a:solidFill>
                  <a:srgbClr val="333399"/>
                </a:solidFill>
                <a:latin typeface="Calibri" pitchFamily="34" charset="0"/>
              </a:rPr>
              <a:t>After the emails were released, Jones posted a list of the Russian stations used in CRUTEM3.  N.A. </a:t>
            </a:r>
            <a:r>
              <a:rPr lang="en-US" sz="2000" dirty="0" err="1" smtClean="0">
                <a:solidFill>
                  <a:srgbClr val="333399"/>
                </a:solidFill>
                <a:latin typeface="Calibri" pitchFamily="34" charset="0"/>
              </a:rPr>
              <a:t>Pivovarova</a:t>
            </a:r>
            <a:r>
              <a:rPr lang="en-US" sz="2000" dirty="0" smtClean="0">
                <a:solidFill>
                  <a:srgbClr val="333399"/>
                </a:solidFill>
                <a:latin typeface="Calibri" pitchFamily="34" charset="0"/>
              </a:rPr>
              <a:t> of the Institute of Economic Analysis claimed that Jones had cherry-picked stations to give larger warming, artificially increasing the rise since 1870 by 0.6</a:t>
            </a:r>
            <a:r>
              <a:rPr lang="en-US" sz="2000" dirty="0" smtClean="0">
                <a:solidFill>
                  <a:srgbClr val="333399"/>
                </a:solidFill>
                <a:latin typeface="Calibri" pitchFamily="34" charset="0"/>
                <a:sym typeface="Symbol"/>
              </a:rPr>
              <a:t>C.</a:t>
            </a:r>
            <a:endParaRPr lang="en-US" sz="1000" dirty="0" smtClean="0">
              <a:solidFill>
                <a:srgbClr val="333399"/>
              </a:solidFill>
              <a:latin typeface="Calibri" pitchFamily="34" charset="0"/>
              <a:sym typeface="Symbol"/>
            </a:endParaRPr>
          </a:p>
        </p:txBody>
      </p:sp>
      <p:sp>
        <p:nvSpPr>
          <p:cNvPr id="45059" name="Title 4"/>
          <p:cNvSpPr>
            <a:spLocks noGrp="1"/>
          </p:cNvSpPr>
          <p:nvPr>
            <p:ph type="title"/>
          </p:nvPr>
        </p:nvSpPr>
        <p:spPr>
          <a:xfrm>
            <a:off x="304800" y="304800"/>
            <a:ext cx="8534400" cy="609600"/>
          </a:xfrm>
        </p:spPr>
        <p:txBody>
          <a:bodyPr/>
          <a:lstStyle/>
          <a:p>
            <a:r>
              <a:rPr lang="en-US" sz="3600" dirty="0" smtClean="0">
                <a:solidFill>
                  <a:srgbClr val="333399"/>
                </a:solidFill>
              </a:rPr>
              <a:t>Phil Jones on Urban Heating</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533400"/>
            <a:ext cx="8458200" cy="914400"/>
          </a:xfrm>
        </p:spPr>
        <p:txBody>
          <a:bodyPr>
            <a:noAutofit/>
          </a:bodyPr>
          <a:lstStyle/>
          <a:p>
            <a:pPr>
              <a:defRPr/>
            </a:pPr>
            <a:r>
              <a:rPr lang="en-US" sz="3200" dirty="0" smtClean="0"/>
              <a:t>Urban Heating in the IPCC 4</a:t>
            </a:r>
            <a:r>
              <a:rPr lang="en-US" sz="3200" baseline="30000" dirty="0" smtClean="0"/>
              <a:t>th</a:t>
            </a:r>
            <a:r>
              <a:rPr lang="en-US" sz="3200" dirty="0" smtClean="0"/>
              <a:t> Assessment Report</a:t>
            </a:r>
            <a:endParaRPr lang="en-US" sz="3200" dirty="0"/>
          </a:p>
        </p:txBody>
      </p:sp>
      <p:sp>
        <p:nvSpPr>
          <p:cNvPr id="5" name="TextBox 4"/>
          <p:cNvSpPr txBox="1"/>
          <p:nvPr/>
        </p:nvSpPr>
        <p:spPr>
          <a:xfrm>
            <a:off x="762000" y="1846942"/>
            <a:ext cx="7848600" cy="4247317"/>
          </a:xfrm>
          <a:prstGeom prst="rect">
            <a:avLst/>
          </a:prstGeom>
          <a:noFill/>
        </p:spPr>
        <p:txBody>
          <a:bodyPr wrap="square">
            <a:spAutoFit/>
          </a:bodyPr>
          <a:lstStyle/>
          <a:p>
            <a:pPr>
              <a:defRPr/>
            </a:pPr>
            <a:r>
              <a:rPr lang="en-US" sz="2000" dirty="0" smtClean="0">
                <a:solidFill>
                  <a:srgbClr val="333399"/>
                </a:solidFill>
                <a:latin typeface="Calibri" pitchFamily="34" charset="0"/>
              </a:rPr>
              <a:t>Phil Jones to Michael Mann (July, 2004)</a:t>
            </a:r>
          </a:p>
          <a:p>
            <a:pPr>
              <a:defRPr/>
            </a:pPr>
            <a:endParaRPr lang="en-US" sz="1000" dirty="0" smtClean="0">
              <a:solidFill>
                <a:srgbClr val="333399"/>
              </a:solidFill>
              <a:latin typeface="Calibri" pitchFamily="34" charset="0"/>
              <a:sym typeface="Symbol"/>
            </a:endParaRPr>
          </a:p>
          <a:p>
            <a:pPr marL="457200">
              <a:defRPr/>
            </a:pPr>
            <a:r>
              <a:rPr lang="en-US" sz="2000" i="1" dirty="0" smtClean="0">
                <a:solidFill>
                  <a:srgbClr val="333399"/>
                </a:solidFill>
                <a:latin typeface="Calibri" pitchFamily="34" charset="0"/>
                <a:sym typeface="Symbol"/>
              </a:rPr>
              <a:t>“I can't see either of these papers being in the next IPCC report. Kevin [</a:t>
            </a:r>
            <a:r>
              <a:rPr lang="en-US" sz="2000" i="1" dirty="0" err="1" smtClean="0">
                <a:solidFill>
                  <a:srgbClr val="333399"/>
                </a:solidFill>
                <a:latin typeface="Calibri" pitchFamily="34" charset="0"/>
                <a:sym typeface="Symbol"/>
              </a:rPr>
              <a:t>Trenberth</a:t>
            </a:r>
            <a:r>
              <a:rPr lang="en-US" sz="2000" i="1" dirty="0" smtClean="0">
                <a:solidFill>
                  <a:srgbClr val="333399"/>
                </a:solidFill>
                <a:latin typeface="Calibri" pitchFamily="34" charset="0"/>
                <a:sym typeface="Symbol"/>
              </a:rPr>
              <a:t>] and I will keep them out somehow - even if we have to redefine what the peer-review literature is!”</a:t>
            </a:r>
          </a:p>
          <a:p>
            <a:pPr>
              <a:defRPr/>
            </a:pPr>
            <a:endParaRPr lang="en-US" sz="1000" dirty="0" smtClean="0">
              <a:solidFill>
                <a:srgbClr val="333399"/>
              </a:solidFill>
              <a:latin typeface="Calibri" pitchFamily="34" charset="0"/>
            </a:endParaRPr>
          </a:p>
          <a:p>
            <a:pPr>
              <a:defRPr/>
            </a:pPr>
            <a:r>
              <a:rPr lang="en-US" sz="2000" dirty="0" smtClean="0">
                <a:solidFill>
                  <a:srgbClr val="333399"/>
                </a:solidFill>
                <a:latin typeface="Calibri" pitchFamily="34" charset="0"/>
              </a:rPr>
              <a:t>In the actual report, Phil Jones cited his own paper, </a:t>
            </a:r>
          </a:p>
          <a:p>
            <a:pPr marL="457200">
              <a:defRPr/>
            </a:pPr>
            <a:endParaRPr lang="en-US" sz="1000" dirty="0" smtClean="0">
              <a:solidFill>
                <a:srgbClr val="333399"/>
              </a:solidFill>
              <a:latin typeface="Calibri" pitchFamily="34" charset="0"/>
            </a:endParaRPr>
          </a:p>
          <a:p>
            <a:pPr marL="457200">
              <a:defRPr/>
            </a:pPr>
            <a:r>
              <a:rPr lang="en-US" sz="2000" i="1" dirty="0" smtClean="0">
                <a:solidFill>
                  <a:srgbClr val="333399"/>
                </a:solidFill>
                <a:latin typeface="Calibri" pitchFamily="34" charset="0"/>
                <a:cs typeface="Calibri" pitchFamily="34" charset="0"/>
              </a:rPr>
              <a:t>“</a:t>
            </a:r>
            <a:r>
              <a:rPr lang="en-US" sz="2000" i="1" dirty="0" smtClean="0">
                <a:solidFill>
                  <a:srgbClr val="333399"/>
                </a:solidFill>
                <a:latin typeface="Calibri" pitchFamily="34" charset="0"/>
              </a:rPr>
              <a:t>Studies that have looked at hemispheric and global scales conclude that any urban-related trend is an order of magnitude smaller than decadal and longer time-scale trends evident in the series (e.g., Jones et al., 1990; Peterson et al., 1999).</a:t>
            </a:r>
            <a:r>
              <a:rPr lang="en-US" sz="2000" i="1" dirty="0" smtClean="0">
                <a:solidFill>
                  <a:srgbClr val="333399"/>
                </a:solidFill>
                <a:latin typeface="Calibri" pitchFamily="34" charset="0"/>
                <a:cs typeface="Calibri" pitchFamily="34" charset="0"/>
              </a:rPr>
              <a:t>”</a:t>
            </a:r>
          </a:p>
          <a:p>
            <a:pPr>
              <a:defRPr/>
            </a:pPr>
            <a:endParaRPr lang="en-US" sz="1000" dirty="0" smtClean="0">
              <a:solidFill>
                <a:srgbClr val="333399"/>
              </a:solidFill>
              <a:latin typeface="Calibri" pitchFamily="34" charset="0"/>
            </a:endParaRPr>
          </a:p>
          <a:p>
            <a:pPr lvl="0">
              <a:defRPr/>
            </a:pPr>
            <a:r>
              <a:rPr lang="en-US" sz="2000" dirty="0" smtClean="0">
                <a:solidFill>
                  <a:srgbClr val="333399"/>
                </a:solidFill>
                <a:latin typeface="Calibri" pitchFamily="34" charset="0"/>
              </a:rPr>
              <a:t>In another part of the report, the rise associated with urban heating is given as 0.06</a:t>
            </a:r>
            <a:r>
              <a:rPr lang="en-US" sz="2000" dirty="0" smtClean="0">
                <a:solidFill>
                  <a:srgbClr val="333399"/>
                </a:solidFill>
                <a:latin typeface="Calibri" pitchFamily="34" charset="0"/>
                <a:sym typeface="Symbol"/>
              </a:rPr>
              <a:t></a:t>
            </a:r>
            <a:r>
              <a:rPr lang="en-US" sz="2000" dirty="0" smtClean="0">
                <a:solidFill>
                  <a:srgbClr val="333399"/>
                </a:solidFill>
                <a:latin typeface="Calibri" pitchFamily="34" charset="0"/>
              </a:rPr>
              <a:t>C/century.</a:t>
            </a:r>
          </a:p>
          <a:p>
            <a:pPr marL="457200">
              <a:defRPr/>
            </a:pPr>
            <a:endParaRPr lang="en-US" sz="1000" i="1" dirty="0" smtClean="0">
              <a:solidFill>
                <a:srgbClr val="333399"/>
              </a:solidFill>
              <a:latin typeface="Calibri" pitchFamily="34" charset="0"/>
              <a:sym typeface="Symbo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ChangeAspect="1" noChangeArrowheads="1"/>
          </p:cNvPicPr>
          <p:nvPr>
            <p:ph sz="half" idx="1"/>
          </p:nvPr>
        </p:nvPicPr>
        <p:blipFill>
          <a:blip r:embed="rId3" cstate="print"/>
          <a:srcRect/>
          <a:stretch>
            <a:fillRect/>
          </a:stretch>
        </p:blipFill>
        <p:spPr bwMode="auto">
          <a:xfrm>
            <a:off x="819598" y="1981200"/>
            <a:ext cx="7714802" cy="4047555"/>
          </a:xfrm>
          <a:prstGeom prst="rect">
            <a:avLst/>
          </a:prstGeom>
          <a:noFill/>
          <a:ln w="9525">
            <a:noFill/>
            <a:miter lim="800000"/>
            <a:headEnd/>
            <a:tailEnd/>
          </a:ln>
          <a:effectLst/>
        </p:spPr>
      </p:pic>
      <p:sp>
        <p:nvSpPr>
          <p:cNvPr id="51205" name="Slide Number Placeholder 6"/>
          <p:cNvSpPr>
            <a:spLocks noGrp="1"/>
          </p:cNvSpPr>
          <p:nvPr>
            <p:ph type="sldNum" sz="quarter" idx="12"/>
          </p:nvPr>
        </p:nvSpPr>
        <p:spPr/>
        <p:txBody>
          <a:bodyPr/>
          <a:lstStyle/>
          <a:p>
            <a:pPr>
              <a:defRPr/>
            </a:pPr>
            <a:fld id="{6F7663B1-3544-4765-8FC7-581B8C2E367A}" type="slidenum">
              <a:rPr lang="en-US" smtClean="0"/>
              <a:pPr>
                <a:defRPr/>
              </a:pPr>
              <a:t>45</a:t>
            </a:fld>
            <a:endParaRPr lang="en-US" smtClean="0"/>
          </a:p>
        </p:txBody>
      </p:sp>
      <p:sp>
        <p:nvSpPr>
          <p:cNvPr id="10" name="TextBox 9"/>
          <p:cNvSpPr txBox="1"/>
          <p:nvPr/>
        </p:nvSpPr>
        <p:spPr>
          <a:xfrm>
            <a:off x="914400" y="381000"/>
            <a:ext cx="6705600" cy="1615827"/>
          </a:xfrm>
          <a:prstGeom prst="rect">
            <a:avLst/>
          </a:prstGeom>
          <a:noFill/>
        </p:spPr>
        <p:txBody>
          <a:bodyPr wrap="square" rtlCol="0">
            <a:spAutoFit/>
          </a:bodyPr>
          <a:lstStyle/>
          <a:p>
            <a:pPr>
              <a:defRPr/>
            </a:pPr>
            <a:r>
              <a:rPr lang="en-US" dirty="0" smtClean="0">
                <a:solidFill>
                  <a:srgbClr val="333399"/>
                </a:solidFill>
                <a:latin typeface="Calibri" pitchFamily="34" charset="0"/>
              </a:rPr>
              <a:t>Tom </a:t>
            </a:r>
            <a:r>
              <a:rPr lang="en-US" dirty="0" err="1" smtClean="0">
                <a:solidFill>
                  <a:srgbClr val="333399"/>
                </a:solidFill>
                <a:latin typeface="Calibri" pitchFamily="34" charset="0"/>
              </a:rPr>
              <a:t>Wigley</a:t>
            </a:r>
            <a:r>
              <a:rPr lang="en-US" dirty="0" smtClean="0">
                <a:solidFill>
                  <a:srgbClr val="333399"/>
                </a:solidFill>
                <a:latin typeface="Calibri" pitchFamily="34" charset="0"/>
              </a:rPr>
              <a:t> to Phil Jones (November, 2009)</a:t>
            </a:r>
          </a:p>
          <a:p>
            <a:pPr>
              <a:defRPr/>
            </a:pPr>
            <a:endParaRPr lang="en-US" sz="900" dirty="0" smtClean="0">
              <a:solidFill>
                <a:srgbClr val="333399"/>
              </a:solidFill>
              <a:latin typeface="Calibri" pitchFamily="34" charset="0"/>
            </a:endParaRPr>
          </a:p>
          <a:p>
            <a:pPr marL="457200">
              <a:defRPr/>
            </a:pPr>
            <a:r>
              <a:rPr lang="en-US" i="1" dirty="0" smtClean="0">
                <a:solidFill>
                  <a:srgbClr val="333399"/>
                </a:solidFill>
                <a:latin typeface="Calibri" pitchFamily="34" charset="0"/>
              </a:rPr>
              <a:t>“Land warming since 1980 has been twice the ocean warming -- and skeptics might claim that this proves that urban warming is real and important.”</a:t>
            </a:r>
          </a:p>
          <a:p>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3" cstate="print"/>
          <a:srcRect/>
          <a:stretch>
            <a:fillRect/>
          </a:stretch>
        </p:blipFill>
        <p:spPr bwMode="auto">
          <a:xfrm>
            <a:off x="1371600" y="672390"/>
            <a:ext cx="6719258" cy="367101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1286640" y="3838575"/>
            <a:ext cx="6866760" cy="1571625"/>
          </a:xfrm>
          <a:prstGeom prst="rect">
            <a:avLst/>
          </a:prstGeom>
          <a:noFill/>
          <a:ln w="9525">
            <a:noFill/>
            <a:miter lim="800000"/>
            <a:headEnd/>
            <a:tailEnd/>
          </a:ln>
          <a:effectLst/>
        </p:spPr>
      </p:pic>
      <p:sp>
        <p:nvSpPr>
          <p:cNvPr id="48131" name="Title 1"/>
          <p:cNvSpPr>
            <a:spLocks noGrp="1"/>
          </p:cNvSpPr>
          <p:nvPr>
            <p:ph type="title"/>
          </p:nvPr>
        </p:nvSpPr>
        <p:spPr>
          <a:xfrm>
            <a:off x="304800" y="152400"/>
            <a:ext cx="8534400" cy="533400"/>
          </a:xfrm>
        </p:spPr>
        <p:txBody>
          <a:bodyPr/>
          <a:lstStyle/>
          <a:p>
            <a:r>
              <a:rPr lang="en-US" sz="2800" dirty="0" smtClean="0"/>
              <a:t>GHCN Temperatures for the 48 States and NASA GISS</a:t>
            </a:r>
          </a:p>
        </p:txBody>
      </p:sp>
      <p:sp>
        <p:nvSpPr>
          <p:cNvPr id="4" name="Content Placeholder 3"/>
          <p:cNvSpPr>
            <a:spLocks noGrp="1"/>
          </p:cNvSpPr>
          <p:nvPr>
            <p:ph sz="half" idx="2"/>
          </p:nvPr>
        </p:nvSpPr>
        <p:spPr>
          <a:xfrm>
            <a:off x="457200" y="5410200"/>
            <a:ext cx="8382000" cy="1295400"/>
          </a:xfrm>
        </p:spPr>
        <p:txBody>
          <a:bodyPr>
            <a:noAutofit/>
          </a:bodyPr>
          <a:lstStyle/>
          <a:p>
            <a:pPr>
              <a:defRPr/>
            </a:pPr>
            <a:r>
              <a:rPr lang="en-US" sz="2000" dirty="0" smtClean="0"/>
              <a:t>Urban and rural are raw averaged first differences, relative to the 1936 peak, with an 11-year running mean</a:t>
            </a:r>
          </a:p>
          <a:p>
            <a:pPr>
              <a:defRPr/>
            </a:pPr>
            <a:r>
              <a:rPr lang="en-US" sz="2000" dirty="0" smtClean="0"/>
              <a:t>Rural (population less than 10,000) is now at the 1936 peak </a:t>
            </a:r>
            <a:r>
              <a:rPr lang="en-US" sz="2000" dirty="0" smtClean="0">
                <a:latin typeface="Calibri"/>
                <a:cs typeface="Calibri"/>
              </a:rPr>
              <a:t>—</a:t>
            </a:r>
            <a:r>
              <a:rPr lang="en-US" sz="2000" dirty="0" smtClean="0"/>
              <a:t> </a:t>
            </a:r>
            <a:r>
              <a:rPr lang="en-US" sz="2000" dirty="0" smtClean="0">
                <a:sym typeface="Symbol"/>
              </a:rPr>
              <a:t>the entire rise comes from the adjustments</a:t>
            </a:r>
            <a:endParaRPr lang="en-US" sz="20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1"/>
          <p:cNvSpPr>
            <a:spLocks noGrp="1"/>
          </p:cNvSpPr>
          <p:nvPr>
            <p:ph type="title"/>
          </p:nvPr>
        </p:nvSpPr>
        <p:spPr>
          <a:xfrm>
            <a:off x="609600" y="228600"/>
            <a:ext cx="8001000" cy="838200"/>
          </a:xfrm>
        </p:spPr>
        <p:txBody>
          <a:bodyPr/>
          <a:lstStyle/>
          <a:p>
            <a:r>
              <a:rPr lang="en-US" sz="3600" dirty="0" smtClean="0"/>
              <a:t>GHCN Stations in 1990</a:t>
            </a:r>
          </a:p>
        </p:txBody>
      </p:sp>
      <p:sp>
        <p:nvSpPr>
          <p:cNvPr id="4" name="Content Placeholder 3"/>
          <p:cNvSpPr>
            <a:spLocks noGrp="1"/>
          </p:cNvSpPr>
          <p:nvPr>
            <p:ph sz="half" idx="2"/>
          </p:nvPr>
        </p:nvSpPr>
        <p:spPr>
          <a:xfrm>
            <a:off x="304800" y="6019800"/>
            <a:ext cx="8610600" cy="381000"/>
          </a:xfrm>
        </p:spPr>
        <p:txBody>
          <a:bodyPr>
            <a:noAutofit/>
          </a:bodyPr>
          <a:lstStyle/>
          <a:p>
            <a:pPr>
              <a:defRPr/>
            </a:pPr>
            <a:r>
              <a:rPr lang="en-US" sz="1600" dirty="0" smtClean="0"/>
              <a:t>Mapping by </a:t>
            </a:r>
            <a:r>
              <a:rPr lang="en-US" sz="1600" dirty="0" err="1" smtClean="0"/>
              <a:t>Sinan</a:t>
            </a:r>
            <a:r>
              <a:rPr lang="en-US" sz="1600" dirty="0" smtClean="0"/>
              <a:t> </a:t>
            </a:r>
            <a:r>
              <a:rPr lang="en-US" sz="1600" dirty="0" err="1" smtClean="0"/>
              <a:t>Unur</a:t>
            </a:r>
            <a:r>
              <a:rPr lang="en-US" sz="1600" dirty="0" smtClean="0"/>
              <a:t>, http://joannenova.com.au/2010/05/the-great-dying-of-thermometers/</a:t>
            </a:r>
            <a:endParaRPr lang="en-US" sz="1400" dirty="0" smtClean="0"/>
          </a:p>
        </p:txBody>
      </p:sp>
      <p:pic>
        <p:nvPicPr>
          <p:cNvPr id="4098" name="Picture 2" descr="C:\10\GHCN station data\1990.png"/>
          <p:cNvPicPr>
            <a:picLocks noGrp="1" noChangeAspect="1" noChangeArrowheads="1"/>
          </p:cNvPicPr>
          <p:nvPr>
            <p:ph sz="half" idx="1"/>
          </p:nvPr>
        </p:nvPicPr>
        <p:blipFill>
          <a:blip r:embed="rId3" cstate="print"/>
          <a:srcRect/>
          <a:stretch>
            <a:fillRect/>
          </a:stretch>
        </p:blipFill>
        <p:spPr bwMode="auto">
          <a:xfrm>
            <a:off x="533400" y="1295400"/>
            <a:ext cx="8077200" cy="40386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1"/>
          <p:cNvSpPr>
            <a:spLocks noGrp="1"/>
          </p:cNvSpPr>
          <p:nvPr>
            <p:ph type="title"/>
          </p:nvPr>
        </p:nvSpPr>
        <p:spPr>
          <a:xfrm>
            <a:off x="609600" y="228600"/>
            <a:ext cx="8001000" cy="838200"/>
          </a:xfrm>
        </p:spPr>
        <p:txBody>
          <a:bodyPr/>
          <a:lstStyle/>
          <a:p>
            <a:r>
              <a:rPr lang="en-US" sz="3600" dirty="0" smtClean="0"/>
              <a:t>GHCN Stations in 2000</a:t>
            </a:r>
          </a:p>
        </p:txBody>
      </p:sp>
      <p:sp>
        <p:nvSpPr>
          <p:cNvPr id="4" name="Content Placeholder 3"/>
          <p:cNvSpPr>
            <a:spLocks noGrp="1"/>
          </p:cNvSpPr>
          <p:nvPr>
            <p:ph sz="half" idx="2"/>
          </p:nvPr>
        </p:nvSpPr>
        <p:spPr>
          <a:xfrm>
            <a:off x="304800" y="6019800"/>
            <a:ext cx="8610600" cy="381000"/>
          </a:xfrm>
        </p:spPr>
        <p:txBody>
          <a:bodyPr>
            <a:noAutofit/>
          </a:bodyPr>
          <a:lstStyle/>
          <a:p>
            <a:pPr>
              <a:defRPr/>
            </a:pPr>
            <a:r>
              <a:rPr lang="en-US" sz="1600" dirty="0" smtClean="0"/>
              <a:t>Mapping by </a:t>
            </a:r>
            <a:r>
              <a:rPr lang="en-US" sz="1600" dirty="0" err="1" smtClean="0"/>
              <a:t>Sinan</a:t>
            </a:r>
            <a:r>
              <a:rPr lang="en-US" sz="1600" dirty="0" smtClean="0"/>
              <a:t> </a:t>
            </a:r>
            <a:r>
              <a:rPr lang="en-US" sz="1600" dirty="0" err="1" smtClean="0"/>
              <a:t>Unur</a:t>
            </a:r>
            <a:r>
              <a:rPr lang="en-US" sz="1600" dirty="0" smtClean="0"/>
              <a:t>, http://joannenova.com.au/2010/05/the-great-dying-of-thermometers/</a:t>
            </a:r>
            <a:endParaRPr lang="en-US" sz="1400" dirty="0" smtClean="0"/>
          </a:p>
        </p:txBody>
      </p:sp>
      <p:pic>
        <p:nvPicPr>
          <p:cNvPr id="5122" name="Picture 2" descr="C:\10\GHCN station data\2000.png"/>
          <p:cNvPicPr>
            <a:picLocks noGrp="1" noChangeAspect="1" noChangeArrowheads="1"/>
          </p:cNvPicPr>
          <p:nvPr>
            <p:ph sz="half" idx="1"/>
          </p:nvPr>
        </p:nvPicPr>
        <p:blipFill>
          <a:blip r:embed="rId3" cstate="print"/>
          <a:srcRect/>
          <a:stretch>
            <a:fillRect/>
          </a:stretch>
        </p:blipFill>
        <p:spPr bwMode="auto">
          <a:xfrm>
            <a:off x="533400" y="1295400"/>
            <a:ext cx="8077200" cy="40386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1"/>
          <p:cNvSpPr>
            <a:spLocks noGrp="1"/>
          </p:cNvSpPr>
          <p:nvPr>
            <p:ph type="title"/>
          </p:nvPr>
        </p:nvSpPr>
        <p:spPr>
          <a:xfrm>
            <a:off x="609600" y="228600"/>
            <a:ext cx="8001000" cy="838200"/>
          </a:xfrm>
        </p:spPr>
        <p:txBody>
          <a:bodyPr/>
          <a:lstStyle/>
          <a:p>
            <a:r>
              <a:rPr lang="en-US" sz="3600" dirty="0" smtClean="0"/>
              <a:t>GHCN Stations in 2010</a:t>
            </a:r>
          </a:p>
        </p:txBody>
      </p:sp>
      <p:sp>
        <p:nvSpPr>
          <p:cNvPr id="4" name="Content Placeholder 3"/>
          <p:cNvSpPr>
            <a:spLocks noGrp="1"/>
          </p:cNvSpPr>
          <p:nvPr>
            <p:ph sz="half" idx="2"/>
          </p:nvPr>
        </p:nvSpPr>
        <p:spPr>
          <a:xfrm>
            <a:off x="990600" y="5791200"/>
            <a:ext cx="7543800" cy="381000"/>
          </a:xfrm>
        </p:spPr>
        <p:txBody>
          <a:bodyPr>
            <a:noAutofit/>
          </a:bodyPr>
          <a:lstStyle/>
          <a:p>
            <a:pPr>
              <a:defRPr/>
            </a:pPr>
            <a:r>
              <a:rPr lang="en-US" sz="2000" dirty="0" smtClean="0"/>
              <a:t>The trend is toward airports, lower elevation, and lower latitude</a:t>
            </a:r>
            <a:endParaRPr lang="en-US" sz="1800" dirty="0" smtClean="0"/>
          </a:p>
        </p:txBody>
      </p:sp>
      <p:pic>
        <p:nvPicPr>
          <p:cNvPr id="6146" name="Picture 2" descr="C:\10\GHCN station data\2010.png"/>
          <p:cNvPicPr>
            <a:picLocks noGrp="1" noChangeAspect="1" noChangeArrowheads="1"/>
          </p:cNvPicPr>
          <p:nvPr>
            <p:ph sz="half" idx="1"/>
          </p:nvPr>
        </p:nvPicPr>
        <p:blipFill>
          <a:blip r:embed="rId3" cstate="print"/>
          <a:srcRect/>
          <a:stretch>
            <a:fillRect/>
          </a:stretch>
        </p:blipFill>
        <p:spPr bwMode="auto">
          <a:xfrm>
            <a:off x="533400" y="1295400"/>
            <a:ext cx="8077200" cy="4038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3400" y="76200"/>
            <a:ext cx="8229600" cy="838200"/>
          </a:xfrm>
        </p:spPr>
        <p:txBody>
          <a:bodyPr/>
          <a:lstStyle/>
          <a:p>
            <a:r>
              <a:rPr lang="en-US" dirty="0" smtClean="0"/>
              <a:t>Characterizing Uncertainty</a:t>
            </a:r>
          </a:p>
        </p:txBody>
      </p:sp>
      <p:sp>
        <p:nvSpPr>
          <p:cNvPr id="9219" name="Content Placeholder 5"/>
          <p:cNvSpPr>
            <a:spLocks noGrp="1"/>
          </p:cNvSpPr>
          <p:nvPr>
            <p:ph idx="1"/>
          </p:nvPr>
        </p:nvSpPr>
        <p:spPr>
          <a:xfrm>
            <a:off x="609600" y="1066800"/>
            <a:ext cx="8153400" cy="5257800"/>
          </a:xfrm>
        </p:spPr>
        <p:txBody>
          <a:bodyPr/>
          <a:lstStyle/>
          <a:p>
            <a:r>
              <a:rPr lang="en-US" sz="2000" i="1" dirty="0" smtClean="0"/>
              <a:t>Residuals</a:t>
            </a:r>
            <a:r>
              <a:rPr lang="en-US" sz="2000" dirty="0" smtClean="0"/>
              <a:t> are the differences between data and models </a:t>
            </a:r>
          </a:p>
          <a:p>
            <a:r>
              <a:rPr lang="en-US" sz="2000" dirty="0" smtClean="0"/>
              <a:t>The “best” model is used for </a:t>
            </a:r>
            <a:r>
              <a:rPr lang="en-US" sz="2000" i="1" dirty="0" smtClean="0"/>
              <a:t>projections</a:t>
            </a:r>
          </a:p>
          <a:p>
            <a:r>
              <a:rPr lang="en-US" sz="2000" i="1" dirty="0" smtClean="0"/>
              <a:t>Uncertainty  </a:t>
            </a:r>
            <a:r>
              <a:rPr lang="en-US" sz="2000" dirty="0" smtClean="0"/>
              <a:t>refers to the inconsistency in a group of  projections</a:t>
            </a:r>
          </a:p>
          <a:p>
            <a:r>
              <a:rPr lang="en-US" sz="2000" dirty="0" smtClean="0"/>
              <a:t>A </a:t>
            </a:r>
            <a:r>
              <a:rPr lang="en-US" sz="2000" i="1" dirty="0" smtClean="0"/>
              <a:t>range</a:t>
            </a:r>
            <a:r>
              <a:rPr lang="en-US" sz="2000" dirty="0" smtClean="0"/>
              <a:t> giving the upper and lower values is one measure of uncertainty — a one-sided example would be civil engineers who design  for a 100-year flood</a:t>
            </a:r>
          </a:p>
          <a:p>
            <a:r>
              <a:rPr lang="en-US" sz="2000" dirty="0" smtClean="0"/>
              <a:t>When residuals can be  decorrelated, we can create bootstrap </a:t>
            </a:r>
            <a:r>
              <a:rPr lang="en-US" sz="2000" i="1" dirty="0" smtClean="0"/>
              <a:t>replications</a:t>
            </a:r>
            <a:r>
              <a:rPr lang="en-US" sz="2000" dirty="0" smtClean="0"/>
              <a:t>, which are effectively alternative histories with the same statistical properties as the actual history</a:t>
            </a:r>
            <a:endParaRPr lang="en-US" sz="2000" i="1" dirty="0" smtClean="0"/>
          </a:p>
          <a:p>
            <a:r>
              <a:rPr lang="en-US" sz="2000" dirty="0" smtClean="0"/>
              <a:t>Replications allow us to calculate </a:t>
            </a:r>
            <a:r>
              <a:rPr lang="en-US" sz="2000" i="1" dirty="0" smtClean="0"/>
              <a:t>confidence intervals</a:t>
            </a:r>
            <a:r>
              <a:rPr lang="en-US" sz="2000" dirty="0" smtClean="0"/>
              <a:t> — statements of the form “The 90% confidence interval is 1.9</a:t>
            </a:r>
            <a:r>
              <a:rPr lang="en-US" sz="2000" dirty="0" smtClean="0">
                <a:sym typeface="Symbol" pitchFamily="18" charset="2"/>
              </a:rPr>
              <a:t>°C</a:t>
            </a:r>
            <a:r>
              <a:rPr lang="en-US" sz="2000" dirty="0" smtClean="0"/>
              <a:t> to 2.4</a:t>
            </a:r>
            <a:r>
              <a:rPr lang="en-US" sz="2000" dirty="0" smtClean="0">
                <a:sym typeface="Symbol" pitchFamily="18" charset="2"/>
              </a:rPr>
              <a:t>°C” means that there is a 90% chance that the interval includes the actual temperature</a:t>
            </a:r>
          </a:p>
          <a:p>
            <a:r>
              <a:rPr lang="en-US" sz="2000" dirty="0" smtClean="0">
                <a:sym typeface="Symbol" pitchFamily="18" charset="2"/>
              </a:rPr>
              <a:t>Limitations in confidence intervals</a:t>
            </a:r>
            <a:r>
              <a:rPr lang="en-US" sz="2000" dirty="0" smtClean="0"/>
              <a:t> (uncertainty interval might be a better term) — </a:t>
            </a:r>
            <a:r>
              <a:rPr lang="en-US" sz="2000" dirty="0" smtClean="0">
                <a:sym typeface="Symbol" pitchFamily="18" charset="2"/>
              </a:rPr>
              <a:t>they depend on the form of the models, some </a:t>
            </a:r>
            <a:r>
              <a:rPr lang="en-US" sz="2000" dirty="0" smtClean="0"/>
              <a:t>uncertainties are left out, and the models can break down</a:t>
            </a:r>
          </a:p>
        </p:txBody>
      </p:sp>
      <p:sp>
        <p:nvSpPr>
          <p:cNvPr id="9220" name="Slide Number Placeholder 4"/>
          <p:cNvSpPr>
            <a:spLocks noGrp="1"/>
          </p:cNvSpPr>
          <p:nvPr>
            <p:ph type="sldNum" sz="quarter" idx="12"/>
          </p:nvPr>
        </p:nvSpPr>
        <p:spPr/>
        <p:txBody>
          <a:bodyPr/>
          <a:lstStyle/>
          <a:p>
            <a:pPr>
              <a:defRPr/>
            </a:pPr>
            <a:fld id="{934C7A92-F305-430A-9894-2EC03541585F}" type="slidenum">
              <a:rPr lang="en-US" smtClean="0">
                <a:latin typeface="Arial" charset="0"/>
              </a:rPr>
              <a:pPr>
                <a:defRPr/>
              </a:pPr>
              <a:t>5</a:t>
            </a:fld>
            <a:endParaRPr lang="en-US" smtClean="0">
              <a:latin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152400"/>
            <a:ext cx="8001000" cy="685800"/>
          </a:xfrm>
        </p:spPr>
        <p:txBody>
          <a:bodyPr/>
          <a:lstStyle/>
          <a:p>
            <a:r>
              <a:rPr lang="en-US" sz="3200" dirty="0" smtClean="0"/>
              <a:t>The GHCN Station in My Father’s Home Town</a:t>
            </a:r>
          </a:p>
        </p:txBody>
      </p:sp>
      <p:sp>
        <p:nvSpPr>
          <p:cNvPr id="49155" name="Content Placeholder 2"/>
          <p:cNvSpPr>
            <a:spLocks noGrp="1"/>
          </p:cNvSpPr>
          <p:nvPr>
            <p:ph sz="half" idx="1"/>
          </p:nvPr>
        </p:nvSpPr>
        <p:spPr>
          <a:xfrm>
            <a:off x="6248400" y="914400"/>
            <a:ext cx="2514600" cy="5257800"/>
          </a:xfrm>
        </p:spPr>
        <p:txBody>
          <a:bodyPr/>
          <a:lstStyle/>
          <a:p>
            <a:r>
              <a:rPr lang="en-US" sz="2000" dirty="0" smtClean="0">
                <a:sym typeface="Symbol" pitchFamily="18" charset="2"/>
              </a:rPr>
              <a:t>Detroit Lakes, MN, population 8,000</a:t>
            </a:r>
          </a:p>
          <a:p>
            <a:r>
              <a:rPr lang="en-US" sz="2000" dirty="0" smtClean="0">
                <a:sym typeface="Symbol" pitchFamily="18" charset="2"/>
              </a:rPr>
              <a:t>Average daily July maximum 27C</a:t>
            </a:r>
          </a:p>
          <a:p>
            <a:r>
              <a:rPr lang="en-US" sz="2000" dirty="0" smtClean="0">
                <a:sym typeface="Symbol" pitchFamily="18" charset="2"/>
              </a:rPr>
              <a:t>Average daily January  minimum </a:t>
            </a:r>
            <a:r>
              <a:rPr lang="en-US" sz="2000" dirty="0" smtClean="0">
                <a:sym typeface="Symbol"/>
              </a:rPr>
              <a:t></a:t>
            </a:r>
            <a:r>
              <a:rPr lang="en-US" sz="2000" dirty="0" smtClean="0">
                <a:sym typeface="Symbol" pitchFamily="18" charset="2"/>
              </a:rPr>
              <a:t>21C</a:t>
            </a:r>
          </a:p>
          <a:p>
            <a:r>
              <a:rPr lang="en-US" sz="2000" dirty="0" smtClean="0">
                <a:sym typeface="Symbol" pitchFamily="18" charset="2"/>
              </a:rPr>
              <a:t>Air conditioner moved from the roof to the ground in May 1999 — 4.1C rise for the July 1999 average</a:t>
            </a:r>
          </a:p>
          <a:p>
            <a:r>
              <a:rPr lang="en-US" sz="2000" dirty="0" smtClean="0">
                <a:sym typeface="Symbol" pitchFamily="18" charset="2"/>
              </a:rPr>
              <a:t>Propane tank for heating the station (on air at  5:30am)</a:t>
            </a:r>
          </a:p>
        </p:txBody>
      </p:sp>
      <p:sp>
        <p:nvSpPr>
          <p:cNvPr id="49156" name="Slide Number Placeholder 4"/>
          <p:cNvSpPr>
            <a:spLocks noGrp="1"/>
          </p:cNvSpPr>
          <p:nvPr>
            <p:ph type="sldNum" sz="quarter" idx="12"/>
          </p:nvPr>
        </p:nvSpPr>
        <p:spPr/>
        <p:txBody>
          <a:bodyPr/>
          <a:lstStyle/>
          <a:p>
            <a:pPr>
              <a:defRPr/>
            </a:pPr>
            <a:fld id="{517AE669-7965-45E9-91CF-9B2A91F7A523}" type="slidenum">
              <a:rPr lang="en-US" smtClean="0">
                <a:latin typeface="Arial" charset="0"/>
              </a:rPr>
              <a:pPr>
                <a:defRPr/>
              </a:pPr>
              <a:t>50</a:t>
            </a:fld>
            <a:endParaRPr lang="en-US" smtClean="0">
              <a:latin typeface="Arial" charset="0"/>
            </a:endParaRPr>
          </a:p>
        </p:txBody>
      </p:sp>
      <p:pic>
        <p:nvPicPr>
          <p:cNvPr id="49157" name="Picture 2" descr="C:\10\Talks\Detroit Lakes Minnesota weather GHCN station 4 resampled.bmp"/>
          <p:cNvPicPr>
            <a:picLocks noGrp="1" noChangeAspect="1" noChangeArrowheads="1"/>
          </p:cNvPicPr>
          <p:nvPr>
            <p:ph sz="half" idx="2"/>
          </p:nvPr>
        </p:nvPicPr>
        <p:blipFill>
          <a:blip r:embed="rId3" cstate="print"/>
          <a:srcRect/>
          <a:stretch>
            <a:fillRect/>
          </a:stretch>
        </p:blipFill>
        <p:spPr>
          <a:xfrm>
            <a:off x="355600" y="1143000"/>
            <a:ext cx="5689600" cy="4267200"/>
          </a:xfrm>
        </p:spPr>
      </p:pic>
      <p:sp>
        <p:nvSpPr>
          <p:cNvPr id="49158" name="TextBox 7"/>
          <p:cNvSpPr txBox="1">
            <a:spLocks noChangeArrowheads="1"/>
          </p:cNvSpPr>
          <p:nvPr/>
        </p:nvSpPr>
        <p:spPr bwMode="auto">
          <a:xfrm>
            <a:off x="685800" y="5715000"/>
            <a:ext cx="5257800" cy="369332"/>
          </a:xfrm>
          <a:prstGeom prst="rect">
            <a:avLst/>
          </a:prstGeom>
          <a:noFill/>
          <a:ln w="9525">
            <a:noFill/>
            <a:miter lim="800000"/>
            <a:headEnd/>
            <a:tailEnd/>
          </a:ln>
        </p:spPr>
        <p:txBody>
          <a:bodyPr wrap="square">
            <a:spAutoFit/>
          </a:bodyPr>
          <a:lstStyle/>
          <a:p>
            <a:pPr algn="ctr"/>
            <a:r>
              <a:rPr lang="en-US" dirty="0">
                <a:solidFill>
                  <a:srgbClr val="333399"/>
                </a:solidFill>
                <a:latin typeface="Calibri" pitchFamily="34" charset="0"/>
                <a:cs typeface="Calibri" pitchFamily="34" charset="0"/>
              </a:rPr>
              <a:t>Photo 2007 by Don </a:t>
            </a:r>
            <a:r>
              <a:rPr lang="en-US" dirty="0" err="1" smtClean="0">
                <a:solidFill>
                  <a:srgbClr val="333399"/>
                </a:solidFill>
                <a:latin typeface="Calibri" pitchFamily="34" charset="0"/>
                <a:cs typeface="Calibri" pitchFamily="34" charset="0"/>
              </a:rPr>
              <a:t>Kustuch</a:t>
            </a:r>
            <a:r>
              <a:rPr lang="en-US" dirty="0" smtClean="0">
                <a:solidFill>
                  <a:srgbClr val="333399"/>
                </a:solidFill>
                <a:latin typeface="Calibri" pitchFamily="34" charset="0"/>
                <a:cs typeface="Calibri" pitchFamily="34" charset="0"/>
              </a:rPr>
              <a:t> for surfacestations.org</a:t>
            </a:r>
            <a:endParaRPr lang="en-US" dirty="0">
              <a:solidFill>
                <a:srgbClr val="333399"/>
              </a:solidFill>
              <a:latin typeface="Calibri" pitchFamily="34" charset="0"/>
              <a:cs typeface="Calibri" pitchFamily="34" charset="0"/>
            </a:endParaRPr>
          </a:p>
        </p:txBody>
      </p:sp>
      <p:sp>
        <p:nvSpPr>
          <p:cNvPr id="8" name="TextBox 7"/>
          <p:cNvSpPr txBox="1"/>
          <p:nvPr/>
        </p:nvSpPr>
        <p:spPr>
          <a:xfrm>
            <a:off x="304800" y="1143000"/>
            <a:ext cx="1143000" cy="1015663"/>
          </a:xfrm>
          <a:prstGeom prst="rect">
            <a:avLst/>
          </a:prstGeom>
          <a:noFill/>
        </p:spPr>
        <p:txBody>
          <a:bodyPr wrap="square" rtlCol="0">
            <a:spAutoFit/>
          </a:bodyPr>
          <a:lstStyle/>
          <a:p>
            <a:r>
              <a:rPr lang="en-US" sz="2000" dirty="0" smtClean="0">
                <a:solidFill>
                  <a:schemeClr val="bg1"/>
                </a:solidFill>
                <a:latin typeface="Calibri" pitchFamily="34" charset="0"/>
                <a:cs typeface="Calibri" pitchFamily="34" charset="0"/>
              </a:rPr>
              <a:t>KDLM radio station</a:t>
            </a:r>
            <a:endParaRPr lang="en-US" sz="2000" dirty="0">
              <a:solidFill>
                <a:schemeClr val="bg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3" cstate="print"/>
          <a:srcRect/>
          <a:stretch>
            <a:fillRect/>
          </a:stretch>
        </p:blipFill>
        <p:spPr bwMode="auto">
          <a:xfrm>
            <a:off x="921503" y="973818"/>
            <a:ext cx="7003297" cy="3750582"/>
          </a:xfrm>
          <a:prstGeom prst="rect">
            <a:avLst/>
          </a:prstGeom>
          <a:noFill/>
          <a:ln w="9525">
            <a:noFill/>
            <a:miter lim="800000"/>
            <a:headEnd/>
            <a:tailEnd/>
          </a:ln>
          <a:effectLst/>
        </p:spPr>
      </p:pic>
      <p:sp>
        <p:nvSpPr>
          <p:cNvPr id="49154" name="Title 1"/>
          <p:cNvSpPr>
            <a:spLocks noGrp="1"/>
          </p:cNvSpPr>
          <p:nvPr>
            <p:ph type="title"/>
          </p:nvPr>
        </p:nvSpPr>
        <p:spPr>
          <a:xfrm>
            <a:off x="457200" y="76200"/>
            <a:ext cx="8229600" cy="792162"/>
          </a:xfrm>
        </p:spPr>
        <p:txBody>
          <a:bodyPr/>
          <a:lstStyle/>
          <a:p>
            <a:r>
              <a:rPr lang="en-US" sz="3200" dirty="0" smtClean="0"/>
              <a:t>The GHCN Station in My Father’s Home Town</a:t>
            </a:r>
          </a:p>
        </p:txBody>
      </p:sp>
      <p:sp>
        <p:nvSpPr>
          <p:cNvPr id="5" name="Text Placeholder 4"/>
          <p:cNvSpPr>
            <a:spLocks noGrp="1"/>
          </p:cNvSpPr>
          <p:nvPr>
            <p:ph type="body" sz="half" idx="2"/>
          </p:nvPr>
        </p:nvSpPr>
        <p:spPr>
          <a:xfrm>
            <a:off x="1219200" y="4724400"/>
            <a:ext cx="6934200" cy="1905000"/>
          </a:xfrm>
        </p:spPr>
        <p:txBody>
          <a:bodyPr/>
          <a:lstStyle/>
          <a:p>
            <a:r>
              <a:rPr lang="en-US" sz="2000" dirty="0" smtClean="0">
                <a:sym typeface="Symbol"/>
              </a:rPr>
              <a:t>July raw daily min trend is 0</a:t>
            </a:r>
            <a:r>
              <a:rPr lang="en-US" sz="2000" dirty="0" smtClean="0"/>
              <a:t>.8</a:t>
            </a:r>
            <a:r>
              <a:rPr lang="en-US" sz="2000" dirty="0" smtClean="0">
                <a:sym typeface="Symbol"/>
              </a:rPr>
              <a:t>C  per century</a:t>
            </a:r>
          </a:p>
          <a:p>
            <a:r>
              <a:rPr lang="en-US" sz="2000" dirty="0" smtClean="0">
                <a:sym typeface="Symbol"/>
              </a:rPr>
              <a:t>January raw daily max trend is </a:t>
            </a:r>
            <a:r>
              <a:rPr lang="en-US" sz="2000" dirty="0" smtClean="0"/>
              <a:t>1.8</a:t>
            </a:r>
            <a:r>
              <a:rPr lang="en-US" sz="2000" dirty="0" smtClean="0">
                <a:sym typeface="Symbol"/>
              </a:rPr>
              <a:t>C  per century</a:t>
            </a:r>
          </a:p>
          <a:p>
            <a:r>
              <a:rPr lang="en-US" sz="2000" dirty="0" smtClean="0"/>
              <a:t>After adjustments, both the January and the July daily mean temperatures have a 1.6</a:t>
            </a:r>
            <a:r>
              <a:rPr lang="en-US" sz="2000" dirty="0" smtClean="0">
                <a:sym typeface="Symbol"/>
              </a:rPr>
              <a:t>C per century rise </a:t>
            </a:r>
            <a:r>
              <a:rPr lang="en-US" sz="2000" dirty="0" smtClean="0">
                <a:latin typeface="Calibri"/>
                <a:cs typeface="Calibri"/>
                <a:sym typeface="Symbol"/>
              </a:rPr>
              <a:t>—</a:t>
            </a:r>
            <a:r>
              <a:rPr lang="en-US" sz="2000" dirty="0" smtClean="0">
                <a:sym typeface="Symbol"/>
              </a:rPr>
              <a:t> adjustments are as large as 3C in some years</a:t>
            </a:r>
            <a:endParaRPr lang="en-US" sz="2000" dirty="0" smtClean="0"/>
          </a:p>
          <a:p>
            <a:endParaRPr lang="en-US" sz="2000" dirty="0" smtClean="0">
              <a:sym typeface="Symbol"/>
            </a:endParaRPr>
          </a:p>
        </p:txBody>
      </p:sp>
      <p:sp>
        <p:nvSpPr>
          <p:cNvPr id="49156" name="Slide Number Placeholder 4"/>
          <p:cNvSpPr>
            <a:spLocks noGrp="1"/>
          </p:cNvSpPr>
          <p:nvPr>
            <p:ph type="sldNum" sz="quarter" idx="12"/>
          </p:nvPr>
        </p:nvSpPr>
        <p:spPr/>
        <p:txBody>
          <a:bodyPr/>
          <a:lstStyle/>
          <a:p>
            <a:pPr>
              <a:defRPr/>
            </a:pPr>
            <a:fld id="{517AE669-7965-45E9-91CF-9B2A91F7A523}" type="slidenum">
              <a:rPr lang="en-US" smtClean="0">
                <a:latin typeface="Arial" charset="0"/>
              </a:rPr>
              <a:pPr>
                <a:defRPr/>
              </a:pPr>
              <a:t>51</a:t>
            </a:fld>
            <a:endParaRPr lang="en-US" dirty="0" smtClean="0">
              <a:latin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295400" y="533400"/>
            <a:ext cx="6705600" cy="1143000"/>
          </a:xfrm>
        </p:spPr>
        <p:txBody>
          <a:bodyPr/>
          <a:lstStyle/>
          <a:p>
            <a:r>
              <a:rPr lang="en-US" sz="3600" dirty="0" smtClean="0"/>
              <a:t>7 Moves for the Weather Station in Los Angeles</a:t>
            </a:r>
          </a:p>
        </p:txBody>
      </p:sp>
      <p:sp>
        <p:nvSpPr>
          <p:cNvPr id="49156" name="Slide Number Placeholder 4"/>
          <p:cNvSpPr>
            <a:spLocks noGrp="1"/>
          </p:cNvSpPr>
          <p:nvPr>
            <p:ph type="sldNum" sz="quarter" idx="12"/>
          </p:nvPr>
        </p:nvSpPr>
        <p:spPr/>
        <p:txBody>
          <a:bodyPr/>
          <a:lstStyle/>
          <a:p>
            <a:pPr>
              <a:defRPr/>
            </a:pPr>
            <a:fld id="{517AE669-7965-45E9-91CF-9B2A91F7A523}" type="slidenum">
              <a:rPr lang="en-US" smtClean="0">
                <a:latin typeface="Arial" charset="0"/>
              </a:rPr>
              <a:pPr>
                <a:defRPr/>
              </a:pPr>
              <a:t>52</a:t>
            </a:fld>
            <a:endParaRPr lang="en-US" smtClean="0">
              <a:latin typeface="Arial" charset="0"/>
            </a:endParaRPr>
          </a:p>
        </p:txBody>
      </p:sp>
      <p:pic>
        <p:nvPicPr>
          <p:cNvPr id="11" name="Picture 2"/>
          <p:cNvPicPr>
            <a:picLocks noGrp="1" noChangeAspect="1" noChangeArrowheads="1"/>
          </p:cNvPicPr>
          <p:nvPr>
            <p:ph sz="half" idx="1"/>
          </p:nvPr>
        </p:nvPicPr>
        <p:blipFill>
          <a:blip r:embed="rId3" cstate="print"/>
          <a:srcRect t="1838" b="9816"/>
          <a:stretch>
            <a:fillRect/>
          </a:stretch>
        </p:blipFill>
        <p:spPr bwMode="auto">
          <a:xfrm>
            <a:off x="304800" y="2209800"/>
            <a:ext cx="8458200" cy="2819400"/>
          </a:xfrm>
          <a:prstGeom prst="rect">
            <a:avLst/>
          </a:prstGeom>
          <a:noFill/>
          <a:ln w="9525">
            <a:noFill/>
            <a:miter lim="800000"/>
            <a:headEnd/>
            <a:tailEnd/>
          </a:ln>
        </p:spPr>
      </p:pic>
      <p:sp>
        <p:nvSpPr>
          <p:cNvPr id="8" name="Content Placeholder 7"/>
          <p:cNvSpPr>
            <a:spLocks noGrp="1"/>
          </p:cNvSpPr>
          <p:nvPr>
            <p:ph sz="half" idx="2"/>
          </p:nvPr>
        </p:nvSpPr>
        <p:spPr>
          <a:xfrm>
            <a:off x="685800" y="5562600"/>
            <a:ext cx="7848600" cy="457200"/>
          </a:xfrm>
        </p:spPr>
        <p:txBody>
          <a:bodyPr/>
          <a:lstStyle/>
          <a:p>
            <a:r>
              <a:rPr lang="en-US" sz="2000" dirty="0" smtClean="0">
                <a:solidFill>
                  <a:srgbClr val="333399"/>
                </a:solidFill>
                <a:cs typeface="Calibri" pitchFamily="34" charset="0"/>
              </a:rPr>
              <a:t>Glen Conner, 2006, “History of Weather Observations for Los Angeles”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533400" y="76200"/>
            <a:ext cx="8001000" cy="838200"/>
          </a:xfrm>
        </p:spPr>
        <p:txBody>
          <a:bodyPr/>
          <a:lstStyle/>
          <a:p>
            <a:r>
              <a:rPr lang="en-US" sz="3200" dirty="0" smtClean="0"/>
              <a:t>The Latest Change for the LA Station</a:t>
            </a:r>
          </a:p>
        </p:txBody>
      </p:sp>
      <p:sp>
        <p:nvSpPr>
          <p:cNvPr id="49156" name="Slide Number Placeholder 4"/>
          <p:cNvSpPr>
            <a:spLocks noGrp="1"/>
          </p:cNvSpPr>
          <p:nvPr>
            <p:ph type="sldNum" sz="quarter" idx="12"/>
          </p:nvPr>
        </p:nvSpPr>
        <p:spPr/>
        <p:txBody>
          <a:bodyPr/>
          <a:lstStyle/>
          <a:p>
            <a:pPr>
              <a:defRPr/>
            </a:pPr>
            <a:fld id="{517AE669-7965-45E9-91CF-9B2A91F7A523}" type="slidenum">
              <a:rPr lang="en-US" smtClean="0">
                <a:latin typeface="Arial" charset="0"/>
              </a:rPr>
              <a:pPr>
                <a:defRPr/>
              </a:pPr>
              <a:t>53</a:t>
            </a:fld>
            <a:endParaRPr lang="en-US" smtClean="0">
              <a:latin typeface="Arial" charset="0"/>
            </a:endParaRPr>
          </a:p>
        </p:txBody>
      </p:sp>
      <p:pic>
        <p:nvPicPr>
          <p:cNvPr id="13" name="Picture 3" descr="C:\10\GHCN station data\Urban heat island\Los Angeles Old Temperature Station.bmp"/>
          <p:cNvPicPr>
            <a:picLocks noGrp="1" noChangeAspect="1" noChangeArrowheads="1"/>
          </p:cNvPicPr>
          <p:nvPr>
            <p:ph sz="half" idx="2"/>
          </p:nvPr>
        </p:nvPicPr>
        <p:blipFill>
          <a:blip r:embed="rId3" cstate="print"/>
          <a:srcRect l="46294" t="21803" r="22854" b="27322"/>
          <a:stretch>
            <a:fillRect/>
          </a:stretch>
        </p:blipFill>
        <p:spPr bwMode="auto">
          <a:xfrm>
            <a:off x="457199" y="914400"/>
            <a:ext cx="4038601" cy="4953000"/>
          </a:xfrm>
          <a:prstGeom prst="rect">
            <a:avLst/>
          </a:prstGeom>
          <a:noFill/>
        </p:spPr>
      </p:pic>
      <p:sp>
        <p:nvSpPr>
          <p:cNvPr id="14" name="TextBox 13"/>
          <p:cNvSpPr txBox="1"/>
          <p:nvPr/>
        </p:nvSpPr>
        <p:spPr>
          <a:xfrm>
            <a:off x="1600200" y="6172200"/>
            <a:ext cx="6096000" cy="369332"/>
          </a:xfrm>
          <a:prstGeom prst="rect">
            <a:avLst/>
          </a:prstGeom>
          <a:noFill/>
        </p:spPr>
        <p:txBody>
          <a:bodyPr wrap="square" rtlCol="0">
            <a:spAutoFit/>
          </a:bodyPr>
          <a:lstStyle/>
          <a:p>
            <a:r>
              <a:rPr lang="en-US" dirty="0" smtClean="0">
                <a:solidFill>
                  <a:srgbClr val="333399"/>
                </a:solidFill>
                <a:latin typeface="Calibri" pitchFamily="34" charset="0"/>
                <a:cs typeface="Calibri" pitchFamily="34" charset="0"/>
              </a:rPr>
              <a:t>Recently moved to a grassy area at USC, causing a 0.5</a:t>
            </a:r>
            <a:r>
              <a:rPr lang="en-US" dirty="0" smtClean="0">
                <a:solidFill>
                  <a:srgbClr val="333399"/>
                </a:solidFill>
                <a:latin typeface="Calibri" pitchFamily="34" charset="0"/>
                <a:cs typeface="Calibri" pitchFamily="34" charset="0"/>
                <a:sym typeface="Symbol"/>
              </a:rPr>
              <a:t></a:t>
            </a:r>
            <a:r>
              <a:rPr lang="en-US" dirty="0" smtClean="0">
                <a:solidFill>
                  <a:srgbClr val="333399"/>
                </a:solidFill>
                <a:latin typeface="Calibri" pitchFamily="34" charset="0"/>
                <a:cs typeface="Calibri" pitchFamily="34" charset="0"/>
              </a:rPr>
              <a:t>C drop</a:t>
            </a:r>
            <a:endParaRPr lang="en-US" dirty="0">
              <a:solidFill>
                <a:srgbClr val="333399"/>
              </a:solidFill>
              <a:latin typeface="Calibri" pitchFamily="34" charset="0"/>
              <a:cs typeface="Calibri" pitchFamily="34" charset="0"/>
            </a:endParaRPr>
          </a:p>
        </p:txBody>
      </p:sp>
      <p:pic>
        <p:nvPicPr>
          <p:cNvPr id="12" name="Picture 3" descr="C:\10\GHCN station data\Urban heat island\Los Angeles New Temperature Station.bmp"/>
          <p:cNvPicPr>
            <a:picLocks noGrp="1" noChangeAspect="1" noChangeArrowheads="1"/>
          </p:cNvPicPr>
          <p:nvPr>
            <p:ph sz="half" idx="1"/>
          </p:nvPr>
        </p:nvPicPr>
        <p:blipFill>
          <a:blip r:embed="rId4" cstate="print"/>
          <a:srcRect l="25685" r="12345"/>
          <a:stretch>
            <a:fillRect/>
          </a:stretch>
        </p:blipFill>
        <p:spPr bwMode="auto">
          <a:xfrm>
            <a:off x="4800600" y="914400"/>
            <a:ext cx="4038600" cy="49530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381000"/>
            <a:ext cx="8229600" cy="838200"/>
          </a:xfrm>
        </p:spPr>
        <p:txBody>
          <a:bodyPr/>
          <a:lstStyle/>
          <a:p>
            <a:r>
              <a:rPr lang="en-US" sz="3600" dirty="0" smtClean="0"/>
              <a:t>Land Air Temperature Data Problems</a:t>
            </a:r>
          </a:p>
        </p:txBody>
      </p:sp>
      <p:sp>
        <p:nvSpPr>
          <p:cNvPr id="50179" name="Content Placeholder 2"/>
          <p:cNvSpPr>
            <a:spLocks noGrp="1"/>
          </p:cNvSpPr>
          <p:nvPr>
            <p:ph sz="half" idx="1"/>
          </p:nvPr>
        </p:nvSpPr>
        <p:spPr>
          <a:xfrm>
            <a:off x="914400" y="1447800"/>
            <a:ext cx="7620000" cy="4572000"/>
          </a:xfrm>
        </p:spPr>
        <p:txBody>
          <a:bodyPr/>
          <a:lstStyle/>
          <a:p>
            <a:r>
              <a:rPr lang="en-US" sz="2400" dirty="0" smtClean="0"/>
              <a:t>The quality of the land air temperature data is poor</a:t>
            </a:r>
          </a:p>
          <a:p>
            <a:r>
              <a:rPr lang="en-US" sz="2400" dirty="0" smtClean="0"/>
              <a:t>The adjusters and the IPCC authors and the advocates are often the same people — problems with confirmation bias</a:t>
            </a:r>
          </a:p>
          <a:p>
            <a:r>
              <a:rPr lang="en-US" sz="2400" dirty="0" smtClean="0">
                <a:solidFill>
                  <a:srgbClr val="333399"/>
                </a:solidFill>
                <a:cs typeface="Calibri" pitchFamily="34" charset="0"/>
              </a:rPr>
              <a:t>In 2008, Phil Jones published a paper that made a comparison with sea-surface temperatures, and found that there is an urban heating effect in China of 0.5</a:t>
            </a:r>
            <a:r>
              <a:rPr lang="en-US" sz="2400" dirty="0" smtClean="0">
                <a:solidFill>
                  <a:srgbClr val="333399"/>
                </a:solidFill>
                <a:cs typeface="Calibri" pitchFamily="34" charset="0"/>
                <a:sym typeface="Symbol"/>
              </a:rPr>
              <a:t></a:t>
            </a:r>
            <a:r>
              <a:rPr lang="en-US" sz="2400" dirty="0" smtClean="0">
                <a:solidFill>
                  <a:srgbClr val="333399"/>
                </a:solidFill>
                <a:cs typeface="Calibri" pitchFamily="34" charset="0"/>
              </a:rPr>
              <a:t>C over 50 years</a:t>
            </a:r>
            <a:endParaRPr lang="en-US" sz="2400" dirty="0" smtClean="0"/>
          </a:p>
          <a:p>
            <a:r>
              <a:rPr lang="en-US" sz="2400" dirty="0" smtClean="0"/>
              <a:t>This suggests a way out — using sea-surface temperatures instead of land air temperatures</a:t>
            </a:r>
          </a:p>
        </p:txBody>
      </p:sp>
      <p:sp>
        <p:nvSpPr>
          <p:cNvPr id="50180" name="Slide Number Placeholder 4"/>
          <p:cNvSpPr>
            <a:spLocks noGrp="1"/>
          </p:cNvSpPr>
          <p:nvPr>
            <p:ph type="sldNum" sz="quarter" idx="12"/>
          </p:nvPr>
        </p:nvSpPr>
        <p:spPr/>
        <p:txBody>
          <a:bodyPr/>
          <a:lstStyle/>
          <a:p>
            <a:pPr>
              <a:defRPr/>
            </a:pPr>
            <a:fld id="{58E0C6E4-841D-45DC-BDCD-9454E5D674D0}" type="slidenum">
              <a:rPr lang="en-US" smtClean="0">
                <a:latin typeface="Arial" charset="0"/>
              </a:rPr>
              <a:pPr>
                <a:defRPr/>
              </a:pPr>
              <a:t>54</a:t>
            </a:fld>
            <a:endParaRPr lang="en-US" smtClean="0">
              <a:latin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3" cstate="print"/>
          <a:srcRect/>
          <a:stretch>
            <a:fillRect/>
          </a:stretch>
        </p:blipFill>
        <p:spPr bwMode="auto">
          <a:xfrm>
            <a:off x="609600" y="914400"/>
            <a:ext cx="7924800" cy="4219092"/>
          </a:xfrm>
          <a:prstGeom prst="rect">
            <a:avLst/>
          </a:prstGeom>
          <a:noFill/>
          <a:ln w="9525">
            <a:noFill/>
            <a:miter lim="800000"/>
            <a:headEnd/>
            <a:tailEnd/>
          </a:ln>
          <a:effectLst/>
        </p:spPr>
      </p:pic>
      <p:sp>
        <p:nvSpPr>
          <p:cNvPr id="51203" name="Rectangle 3"/>
          <p:cNvSpPr>
            <a:spLocks noGrp="1" noChangeArrowheads="1"/>
          </p:cNvSpPr>
          <p:nvPr>
            <p:ph type="title"/>
          </p:nvPr>
        </p:nvSpPr>
        <p:spPr>
          <a:xfrm>
            <a:off x="0" y="152400"/>
            <a:ext cx="9144000" cy="685800"/>
          </a:xfrm>
        </p:spPr>
        <p:txBody>
          <a:bodyPr/>
          <a:lstStyle/>
          <a:p>
            <a:pPr eaLnBrk="1" hangingPunct="1"/>
            <a:r>
              <a:rPr lang="en-US" sz="3200" dirty="0" smtClean="0"/>
              <a:t>Correlation Model for Sea-Surface Temperature</a:t>
            </a:r>
          </a:p>
        </p:txBody>
      </p:sp>
      <p:sp>
        <p:nvSpPr>
          <p:cNvPr id="51204" name="Text Placeholder 4"/>
          <p:cNvSpPr>
            <a:spLocks noGrp="1"/>
          </p:cNvSpPr>
          <p:nvPr>
            <p:ph type="body" sz="half" idx="2"/>
          </p:nvPr>
        </p:nvSpPr>
        <p:spPr>
          <a:xfrm>
            <a:off x="609600" y="5181600"/>
            <a:ext cx="8153400" cy="1219200"/>
          </a:xfrm>
        </p:spPr>
        <p:txBody>
          <a:bodyPr/>
          <a:lstStyle/>
          <a:p>
            <a:r>
              <a:rPr lang="en-US" sz="2000" dirty="0" smtClean="0"/>
              <a:t>Temperatures from the UK Hadley Centre (</a:t>
            </a:r>
            <a:r>
              <a:rPr lang="en-US" sz="2000" smtClean="0"/>
              <a:t>HADSST2)</a:t>
            </a:r>
          </a:p>
          <a:p>
            <a:r>
              <a:rPr lang="en-US" sz="2000" smtClean="0">
                <a:sym typeface="Symbol" pitchFamily="18" charset="2"/>
              </a:rPr>
              <a:t>Dynamics </a:t>
            </a:r>
            <a:r>
              <a:rPr lang="en-US" sz="2000" dirty="0" smtClean="0">
                <a:sym typeface="Symbol" pitchFamily="18" charset="2"/>
              </a:rPr>
              <a:t>following the two-time constant response of Isaac Held </a:t>
            </a:r>
            <a:r>
              <a:rPr lang="en-US" sz="2000" i="1" dirty="0" smtClean="0">
                <a:sym typeface="Symbol" pitchFamily="18" charset="2"/>
              </a:rPr>
              <a:t>et al</a:t>
            </a:r>
            <a:r>
              <a:rPr lang="en-US" sz="2000" dirty="0" smtClean="0">
                <a:sym typeface="Symbol" pitchFamily="18" charset="2"/>
              </a:rPr>
              <a:t>.</a:t>
            </a:r>
          </a:p>
          <a:p>
            <a:r>
              <a:rPr lang="en-US" sz="2000" dirty="0" smtClean="0"/>
              <a:t>Model is </a:t>
            </a:r>
            <a:r>
              <a:rPr lang="en-US" sz="2000" i="1" dirty="0" smtClean="0"/>
              <a:t>T</a:t>
            </a:r>
            <a:r>
              <a:rPr lang="en-US" sz="2000" dirty="0" smtClean="0"/>
              <a:t> = </a:t>
            </a:r>
            <a:r>
              <a:rPr lang="en-US" sz="2000" i="1" dirty="0" smtClean="0"/>
              <a:t>T</a:t>
            </a:r>
            <a:r>
              <a:rPr lang="en-US" sz="2000" baseline="-25000" dirty="0" smtClean="0"/>
              <a:t>0</a:t>
            </a:r>
            <a:r>
              <a:rPr lang="en-US" sz="2000" dirty="0" smtClean="0"/>
              <a:t> + </a:t>
            </a:r>
            <a:r>
              <a:rPr lang="en-US" sz="2000" i="1" dirty="0" smtClean="0"/>
              <a:t>T</a:t>
            </a:r>
            <a:r>
              <a:rPr lang="en-US" sz="2000" baseline="-25000" dirty="0" smtClean="0"/>
              <a:t>1</a:t>
            </a:r>
            <a:r>
              <a:rPr lang="en-US" sz="2000" dirty="0" smtClean="0"/>
              <a:t> </a:t>
            </a:r>
            <a:r>
              <a:rPr lang="en-US" sz="2000" dirty="0" smtClean="0">
                <a:sym typeface="Symbol" pitchFamily="18" charset="2"/>
              </a:rPr>
              <a:t>log</a:t>
            </a:r>
            <a:r>
              <a:rPr lang="en-US" sz="2000" baseline="-25000" dirty="0" smtClean="0">
                <a:sym typeface="Symbol" pitchFamily="18" charset="2"/>
              </a:rPr>
              <a:t>2</a:t>
            </a:r>
            <a:r>
              <a:rPr lang="en-US" sz="2000" dirty="0" smtClean="0">
                <a:sym typeface="Symbol" pitchFamily="18" charset="2"/>
              </a:rPr>
              <a:t>(CO</a:t>
            </a:r>
            <a:r>
              <a:rPr lang="en-US" sz="2000" baseline="-25000" dirty="0" smtClean="0">
                <a:sym typeface="Symbol" pitchFamily="18" charset="2"/>
              </a:rPr>
              <a:t>2</a:t>
            </a:r>
            <a:r>
              <a:rPr lang="en-US" sz="2000" dirty="0" smtClean="0">
                <a:sym typeface="Symbol" pitchFamily="18" charset="2"/>
              </a:rPr>
              <a:t>)</a:t>
            </a:r>
            <a:r>
              <a:rPr lang="en-US" sz="2000" baseline="-25000" dirty="0" smtClean="0">
                <a:sym typeface="Symbol" pitchFamily="18" charset="2"/>
              </a:rPr>
              <a:t>d </a:t>
            </a:r>
            <a:r>
              <a:rPr lang="en-US" sz="2000" dirty="0" smtClean="0"/>
              <a:t>, where </a:t>
            </a:r>
            <a:r>
              <a:rPr lang="en-US" sz="2000" i="1" dirty="0" smtClean="0"/>
              <a:t>T</a:t>
            </a:r>
            <a:r>
              <a:rPr lang="en-US" sz="2000" baseline="-25000" dirty="0" smtClean="0"/>
              <a:t>0</a:t>
            </a:r>
            <a:r>
              <a:rPr lang="en-US" sz="2000" dirty="0" smtClean="0"/>
              <a:t> is an offset, and </a:t>
            </a:r>
            <a:r>
              <a:rPr lang="en-US" sz="2000" i="1" dirty="0" smtClean="0"/>
              <a:t>T</a:t>
            </a:r>
            <a:r>
              <a:rPr lang="en-US" sz="2000" baseline="-25000" dirty="0" smtClean="0"/>
              <a:t>1</a:t>
            </a:r>
            <a:r>
              <a:rPr lang="en-US" sz="2000" dirty="0" smtClean="0"/>
              <a:t> is the slope</a:t>
            </a:r>
            <a:endParaRPr lang="en-US" sz="2000" dirty="0" smtClean="0">
              <a:sym typeface="Symbol" pitchFamily="18" charset="2"/>
            </a:endParaRPr>
          </a:p>
          <a:p>
            <a:endParaRPr lang="en-US" sz="2000" dirty="0" smtClean="0">
              <a:sym typeface="Symbol" pitchFamily="18" charset="2"/>
            </a:endParaRPr>
          </a:p>
          <a:p>
            <a:endParaRPr lang="en-US" sz="2000" dirty="0" smtClean="0">
              <a:sym typeface="Symbol" pitchFamily="18" charset="2"/>
            </a:endParaRPr>
          </a:p>
        </p:txBody>
      </p:sp>
      <p:sp>
        <p:nvSpPr>
          <p:cNvPr id="51205" name="Slide Number Placeholder 6"/>
          <p:cNvSpPr>
            <a:spLocks noGrp="1"/>
          </p:cNvSpPr>
          <p:nvPr>
            <p:ph type="sldNum" sz="quarter" idx="12"/>
          </p:nvPr>
        </p:nvSpPr>
        <p:spPr/>
        <p:txBody>
          <a:bodyPr/>
          <a:lstStyle/>
          <a:p>
            <a:pPr>
              <a:defRPr/>
            </a:pPr>
            <a:fld id="{6F7663B1-3544-4765-8FC7-581B8C2E367A}" type="slidenum">
              <a:rPr lang="en-US" smtClean="0"/>
              <a:pPr>
                <a:defRPr/>
              </a:pPr>
              <a:t>55</a:t>
            </a:fld>
            <a:endParaRPr lang="en-US" smtClean="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ChangeAspect="1" noChangeArrowheads="1"/>
          </p:cNvPicPr>
          <p:nvPr>
            <p:ph sz="half" idx="1"/>
          </p:nvPr>
        </p:nvPicPr>
        <p:blipFill>
          <a:blip r:embed="rId3" cstate="print"/>
          <a:srcRect/>
          <a:stretch>
            <a:fillRect/>
          </a:stretch>
        </p:blipFill>
        <p:spPr bwMode="auto">
          <a:xfrm>
            <a:off x="1080145" y="1031098"/>
            <a:ext cx="6920855" cy="3693302"/>
          </a:xfrm>
          <a:prstGeom prst="rect">
            <a:avLst/>
          </a:prstGeom>
          <a:noFill/>
          <a:ln w="9525">
            <a:noFill/>
            <a:miter lim="800000"/>
            <a:headEnd/>
            <a:tailEnd/>
          </a:ln>
          <a:effectLst/>
        </p:spPr>
      </p:pic>
      <p:sp>
        <p:nvSpPr>
          <p:cNvPr id="52226" name="Rectangle 3"/>
          <p:cNvSpPr>
            <a:spLocks noGrp="1" noChangeArrowheads="1"/>
          </p:cNvSpPr>
          <p:nvPr>
            <p:ph type="title"/>
          </p:nvPr>
        </p:nvSpPr>
        <p:spPr>
          <a:xfrm>
            <a:off x="457200" y="152400"/>
            <a:ext cx="8305800" cy="838200"/>
          </a:xfrm>
        </p:spPr>
        <p:txBody>
          <a:bodyPr/>
          <a:lstStyle/>
          <a:p>
            <a:pPr eaLnBrk="1" hangingPunct="1"/>
            <a:r>
              <a:rPr lang="en-US" sz="3200" dirty="0" smtClean="0"/>
              <a:t>Sea-Surface Temperature Residuals</a:t>
            </a:r>
          </a:p>
        </p:txBody>
      </p:sp>
      <p:sp>
        <p:nvSpPr>
          <p:cNvPr id="52227" name="Text Placeholder 4"/>
          <p:cNvSpPr>
            <a:spLocks noGrp="1"/>
          </p:cNvSpPr>
          <p:nvPr>
            <p:ph type="body" sz="half" idx="2"/>
          </p:nvPr>
        </p:nvSpPr>
        <p:spPr>
          <a:xfrm>
            <a:off x="533400" y="4648200"/>
            <a:ext cx="7924800" cy="1828800"/>
          </a:xfrm>
        </p:spPr>
        <p:txBody>
          <a:bodyPr/>
          <a:lstStyle/>
          <a:p>
            <a:r>
              <a:rPr lang="en-US" sz="2000" dirty="0" smtClean="0">
                <a:sym typeface="Symbol" pitchFamily="18" charset="2"/>
              </a:rPr>
              <a:t>For the fit, </a:t>
            </a:r>
            <a:r>
              <a:rPr lang="en-US" sz="2000" i="1" dirty="0" smtClean="0">
                <a:sym typeface="Symbol" pitchFamily="18" charset="2"/>
              </a:rPr>
              <a:t>r</a:t>
            </a:r>
            <a:r>
              <a:rPr lang="en-US" sz="2000" baseline="30000" dirty="0" smtClean="0">
                <a:sym typeface="Symbol" pitchFamily="18" charset="2"/>
              </a:rPr>
              <a:t>2</a:t>
            </a:r>
            <a:r>
              <a:rPr lang="en-US" sz="2000" dirty="0" smtClean="0">
                <a:sym typeface="Symbol" pitchFamily="18" charset="2"/>
              </a:rPr>
              <a:t> = 0.70</a:t>
            </a:r>
            <a:endParaRPr lang="en-US" sz="2000" dirty="0" smtClean="0"/>
          </a:p>
          <a:p>
            <a:r>
              <a:rPr lang="en-US" sz="2000" dirty="0" smtClean="0"/>
              <a:t>Residuals can be decorrelated by AR1 process (</a:t>
            </a:r>
            <a:r>
              <a:rPr lang="en-US" sz="2000" i="1" dirty="0" smtClean="0"/>
              <a:t>r</a:t>
            </a:r>
            <a:r>
              <a:rPr lang="en-US" sz="2000" dirty="0" smtClean="0"/>
              <a:t> = 0.65) — passes the </a:t>
            </a:r>
            <a:r>
              <a:rPr lang="en-US" sz="2000" dirty="0" err="1" smtClean="0"/>
              <a:t>Ljung</a:t>
            </a:r>
            <a:r>
              <a:rPr lang="en-US" sz="2000" dirty="0" smtClean="0"/>
              <a:t>-Box-Pierce chi-square test (</a:t>
            </a:r>
            <a:r>
              <a:rPr lang="en-US" sz="2000" i="1" dirty="0" smtClean="0"/>
              <a:t>p</a:t>
            </a:r>
            <a:r>
              <a:rPr lang="en-US" sz="2000" dirty="0" smtClean="0"/>
              <a:t> = 0.54, where </a:t>
            </a:r>
            <a:r>
              <a:rPr lang="en-US" sz="2000" i="1" dirty="0" smtClean="0"/>
              <a:t>p</a:t>
            </a:r>
            <a:r>
              <a:rPr lang="en-US" sz="2000" dirty="0" smtClean="0"/>
              <a:t> &lt; 0.05 indicates significant correlation)</a:t>
            </a:r>
          </a:p>
          <a:p>
            <a:r>
              <a:rPr lang="en-US" sz="2000" dirty="0" smtClean="0"/>
              <a:t>Suitable for bootstrap replications and calculating a confidence interval</a:t>
            </a:r>
          </a:p>
        </p:txBody>
      </p:sp>
      <p:sp>
        <p:nvSpPr>
          <p:cNvPr id="52228" name="Slide Number Placeholder 6"/>
          <p:cNvSpPr>
            <a:spLocks noGrp="1"/>
          </p:cNvSpPr>
          <p:nvPr>
            <p:ph type="sldNum" sz="quarter" idx="12"/>
          </p:nvPr>
        </p:nvSpPr>
        <p:spPr/>
        <p:txBody>
          <a:bodyPr/>
          <a:lstStyle/>
          <a:p>
            <a:pPr>
              <a:defRPr/>
            </a:pPr>
            <a:fld id="{B066CE13-7E21-4B98-A32E-898C71B97B60}" type="slidenum">
              <a:rPr lang="en-US" smtClean="0"/>
              <a:pPr>
                <a:defRPr/>
              </a:pPr>
              <a:t>56</a:t>
            </a:fld>
            <a:endParaRPr lang="en-US" smtClean="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Grp="1" noChangeAspect="1" noChangeArrowheads="1"/>
          </p:cNvPicPr>
          <p:nvPr>
            <p:ph sz="half" idx="1"/>
          </p:nvPr>
        </p:nvPicPr>
        <p:blipFill>
          <a:blip r:embed="rId3" cstate="print"/>
          <a:srcRect/>
          <a:stretch>
            <a:fillRect/>
          </a:stretch>
        </p:blipFill>
        <p:spPr bwMode="auto">
          <a:xfrm>
            <a:off x="1600200" y="1371600"/>
            <a:ext cx="6020127" cy="3247133"/>
          </a:xfrm>
          <a:prstGeom prst="rect">
            <a:avLst/>
          </a:prstGeom>
          <a:noFill/>
          <a:ln w="9525">
            <a:noFill/>
            <a:miter lim="800000"/>
            <a:headEnd/>
            <a:tailEnd/>
          </a:ln>
          <a:effectLst/>
        </p:spPr>
      </p:pic>
      <p:sp>
        <p:nvSpPr>
          <p:cNvPr id="53251" name="Rectangle 3"/>
          <p:cNvSpPr>
            <a:spLocks noGrp="1" noChangeArrowheads="1"/>
          </p:cNvSpPr>
          <p:nvPr>
            <p:ph type="title"/>
          </p:nvPr>
        </p:nvSpPr>
        <p:spPr>
          <a:xfrm>
            <a:off x="990600" y="152400"/>
            <a:ext cx="7467600" cy="1066800"/>
          </a:xfrm>
        </p:spPr>
        <p:txBody>
          <a:bodyPr/>
          <a:lstStyle/>
          <a:p>
            <a:pPr eaLnBrk="1" hangingPunct="1"/>
            <a:r>
              <a:rPr lang="en-US" sz="3200" dirty="0" smtClean="0"/>
              <a:t>Confidence Band for Relationship between Sea-Surface Temperature and log</a:t>
            </a:r>
            <a:r>
              <a:rPr lang="en-US" sz="3200" baseline="-25000" dirty="0" smtClean="0"/>
              <a:t>2</a:t>
            </a:r>
            <a:r>
              <a:rPr lang="en-US" sz="3200" dirty="0" smtClean="0"/>
              <a:t>(CO</a:t>
            </a:r>
            <a:r>
              <a:rPr lang="en-US" sz="3200" baseline="-25000" dirty="0" smtClean="0"/>
              <a:t>2</a:t>
            </a:r>
            <a:r>
              <a:rPr lang="en-US" sz="3200" dirty="0" smtClean="0"/>
              <a:t>)</a:t>
            </a:r>
            <a:endParaRPr lang="en-US" sz="3200" baseline="-25000" dirty="0" smtClean="0"/>
          </a:p>
        </p:txBody>
      </p:sp>
      <p:sp>
        <p:nvSpPr>
          <p:cNvPr id="53252" name="Text Placeholder 4"/>
          <p:cNvSpPr>
            <a:spLocks noGrp="1"/>
          </p:cNvSpPr>
          <p:nvPr>
            <p:ph type="body" sz="half" idx="2"/>
          </p:nvPr>
        </p:nvSpPr>
        <p:spPr>
          <a:xfrm>
            <a:off x="609600" y="4648200"/>
            <a:ext cx="8153400" cy="2057400"/>
          </a:xfrm>
        </p:spPr>
        <p:txBody>
          <a:bodyPr/>
          <a:lstStyle/>
          <a:p>
            <a:r>
              <a:rPr lang="en-US" sz="2000" dirty="0" smtClean="0">
                <a:sym typeface="Symbol" pitchFamily="18" charset="2"/>
              </a:rPr>
              <a:t>90% confidence band from 1,000 bootstrap replications — 1</a:t>
            </a:r>
            <a:r>
              <a:rPr lang="en-US" sz="2000" dirty="0" smtClean="0"/>
              <a:t>.7°C to 2.5°C</a:t>
            </a:r>
          </a:p>
          <a:p>
            <a:r>
              <a:rPr lang="en-US" sz="2000" dirty="0" smtClean="0">
                <a:sym typeface="Symbol" pitchFamily="18" charset="2"/>
              </a:rPr>
              <a:t>Confidence band is completely consistent with IPCC’s range for temperature sensitivity, but narrower — and stable for almost 70 years</a:t>
            </a:r>
          </a:p>
          <a:p>
            <a:r>
              <a:rPr lang="en-US" sz="2000" dirty="0" smtClean="0">
                <a:sym typeface="Symbol" pitchFamily="18" charset="2"/>
              </a:rPr>
              <a:t>This slope is not exactly comparable to the IPCC sensitivity, where black carbon and sulfate aerosols and greenhouse gases like methane and nitrous oxide are considered separately</a:t>
            </a:r>
          </a:p>
          <a:p>
            <a:pPr>
              <a:buFontTx/>
              <a:buNone/>
            </a:pPr>
            <a:endParaRPr lang="en-US" sz="2000" dirty="0" smtClean="0">
              <a:sym typeface="Symbol" pitchFamily="18" charset="2"/>
            </a:endParaRPr>
          </a:p>
        </p:txBody>
      </p:sp>
      <p:sp>
        <p:nvSpPr>
          <p:cNvPr id="53253" name="Slide Number Placeholder 6"/>
          <p:cNvSpPr>
            <a:spLocks noGrp="1"/>
          </p:cNvSpPr>
          <p:nvPr>
            <p:ph type="sldNum" sz="quarter" idx="12"/>
          </p:nvPr>
        </p:nvSpPr>
        <p:spPr/>
        <p:txBody>
          <a:bodyPr/>
          <a:lstStyle/>
          <a:p>
            <a:pPr>
              <a:defRPr/>
            </a:pPr>
            <a:fld id="{00A86E69-0816-44E0-AFAD-E1A6722383C3}" type="slidenum">
              <a:rPr lang="en-US" smtClean="0"/>
              <a:pPr>
                <a:defRPr/>
              </a:pPr>
              <a:t>57</a:t>
            </a:fld>
            <a:endParaRPr lang="en-US" smtClean="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half" idx="1"/>
          </p:nvPr>
        </p:nvPicPr>
        <p:blipFill>
          <a:blip r:embed="rId3" cstate="print"/>
          <a:srcRect/>
          <a:stretch>
            <a:fillRect/>
          </a:stretch>
        </p:blipFill>
        <p:spPr bwMode="auto">
          <a:xfrm>
            <a:off x="1600200" y="1066800"/>
            <a:ext cx="6372562" cy="3396696"/>
          </a:xfrm>
          <a:prstGeom prst="rect">
            <a:avLst/>
          </a:prstGeom>
          <a:noFill/>
          <a:ln w="9525">
            <a:noFill/>
            <a:miter lim="800000"/>
            <a:headEnd/>
            <a:tailEnd/>
          </a:ln>
          <a:effectLst/>
        </p:spPr>
      </p:pic>
      <p:sp>
        <p:nvSpPr>
          <p:cNvPr id="54275" name="Rectangle 3"/>
          <p:cNvSpPr>
            <a:spLocks noGrp="1" noChangeArrowheads="1"/>
          </p:cNvSpPr>
          <p:nvPr>
            <p:ph type="title"/>
          </p:nvPr>
        </p:nvSpPr>
        <p:spPr>
          <a:xfrm>
            <a:off x="533400" y="152400"/>
            <a:ext cx="8229600" cy="685800"/>
          </a:xfrm>
        </p:spPr>
        <p:txBody>
          <a:bodyPr/>
          <a:lstStyle/>
          <a:p>
            <a:pPr eaLnBrk="1" hangingPunct="1"/>
            <a:r>
              <a:rPr lang="en-US" sz="3600" dirty="0" smtClean="0"/>
              <a:t>Sea-Surface Temperature Projection</a:t>
            </a:r>
          </a:p>
        </p:txBody>
      </p:sp>
      <p:sp>
        <p:nvSpPr>
          <p:cNvPr id="54276" name="Text Placeholder 4"/>
          <p:cNvSpPr>
            <a:spLocks noGrp="1"/>
          </p:cNvSpPr>
          <p:nvPr>
            <p:ph type="body" sz="half" idx="2"/>
          </p:nvPr>
        </p:nvSpPr>
        <p:spPr>
          <a:xfrm>
            <a:off x="762000" y="4724400"/>
            <a:ext cx="7924800" cy="1524000"/>
          </a:xfrm>
        </p:spPr>
        <p:txBody>
          <a:bodyPr/>
          <a:lstStyle/>
          <a:p>
            <a:r>
              <a:rPr lang="en-US" sz="2000" dirty="0" smtClean="0">
                <a:sym typeface="Symbol" pitchFamily="18" charset="2"/>
              </a:rPr>
              <a:t>The confidence band from 1,000 bootstrap replications — includes both short-term fluctuations and model uncertainty</a:t>
            </a:r>
          </a:p>
          <a:p>
            <a:r>
              <a:rPr lang="en-US" sz="2000" dirty="0" smtClean="0">
                <a:sym typeface="Symbol" pitchFamily="18" charset="2"/>
              </a:rPr>
              <a:t>Projection and confidence band are below the IPCC range, because of smaller fossil-fuel production — also well below the Copenhagen limit</a:t>
            </a:r>
          </a:p>
        </p:txBody>
      </p:sp>
      <p:sp>
        <p:nvSpPr>
          <p:cNvPr id="54277" name="Slide Number Placeholder 6"/>
          <p:cNvSpPr>
            <a:spLocks noGrp="1"/>
          </p:cNvSpPr>
          <p:nvPr>
            <p:ph type="sldNum" sz="quarter" idx="12"/>
          </p:nvPr>
        </p:nvSpPr>
        <p:spPr/>
        <p:txBody>
          <a:bodyPr/>
          <a:lstStyle/>
          <a:p>
            <a:pPr>
              <a:defRPr/>
            </a:pPr>
            <a:fld id="{C893C003-1D1E-4D18-BEAA-3D6D38DC0AC4}" type="slidenum">
              <a:rPr lang="en-US" smtClean="0"/>
              <a:pPr>
                <a:defRPr/>
              </a:pPr>
              <a:t>58</a:t>
            </a:fld>
            <a:endParaRPr lang="en-US" smtClean="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Grp="1" noChangeAspect="1" noChangeArrowheads="1"/>
          </p:cNvPicPr>
          <p:nvPr>
            <p:ph sz="half" idx="1"/>
          </p:nvPr>
        </p:nvPicPr>
        <p:blipFill>
          <a:blip r:embed="rId3" cstate="print"/>
          <a:srcRect/>
          <a:stretch>
            <a:fillRect/>
          </a:stretch>
        </p:blipFill>
        <p:spPr bwMode="auto">
          <a:xfrm>
            <a:off x="1248869" y="990600"/>
            <a:ext cx="6675931" cy="3657600"/>
          </a:xfrm>
          <a:prstGeom prst="rect">
            <a:avLst/>
          </a:prstGeom>
          <a:noFill/>
          <a:ln w="9525">
            <a:noFill/>
            <a:miter lim="800000"/>
            <a:headEnd/>
            <a:tailEnd/>
          </a:ln>
          <a:effectLst/>
        </p:spPr>
      </p:pic>
      <p:sp>
        <p:nvSpPr>
          <p:cNvPr id="2" name="Title 1"/>
          <p:cNvSpPr>
            <a:spLocks noGrp="1"/>
          </p:cNvSpPr>
          <p:nvPr>
            <p:ph type="title"/>
          </p:nvPr>
        </p:nvSpPr>
        <p:spPr>
          <a:xfrm>
            <a:off x="1143000" y="228600"/>
            <a:ext cx="6858000" cy="715962"/>
          </a:xfrm>
        </p:spPr>
        <p:txBody>
          <a:bodyPr/>
          <a:lstStyle/>
          <a:p>
            <a:r>
              <a:rPr lang="en-US" sz="3600" dirty="0" smtClean="0"/>
              <a:t>World Sea Level From Tide Gauges</a:t>
            </a:r>
            <a:endParaRPr lang="en-US" sz="3600" dirty="0"/>
          </a:p>
        </p:txBody>
      </p:sp>
      <p:sp>
        <p:nvSpPr>
          <p:cNvPr id="6" name="Text Placeholder 5"/>
          <p:cNvSpPr>
            <a:spLocks noGrp="1"/>
          </p:cNvSpPr>
          <p:nvPr>
            <p:ph type="body" sz="half" idx="2"/>
          </p:nvPr>
        </p:nvSpPr>
        <p:spPr>
          <a:xfrm>
            <a:off x="609600" y="4648200"/>
            <a:ext cx="8001000" cy="1447800"/>
          </a:xfrm>
        </p:spPr>
        <p:txBody>
          <a:bodyPr/>
          <a:lstStyle/>
          <a:p>
            <a:pPr lvl="0"/>
            <a:r>
              <a:rPr lang="en-US" sz="2000" dirty="0" smtClean="0">
                <a:solidFill>
                  <a:srgbClr val="333399"/>
                </a:solidFill>
              </a:rPr>
              <a:t>From Church and White, discussed in the IPCC 4</a:t>
            </a:r>
            <a:r>
              <a:rPr lang="en-US" sz="2000" baseline="30000" dirty="0" smtClean="0">
                <a:solidFill>
                  <a:srgbClr val="333399"/>
                </a:solidFill>
              </a:rPr>
              <a:t>th</a:t>
            </a:r>
            <a:r>
              <a:rPr lang="en-US" sz="2000" dirty="0" smtClean="0">
                <a:solidFill>
                  <a:srgbClr val="333399"/>
                </a:solidFill>
              </a:rPr>
              <a:t> Assessment Report</a:t>
            </a:r>
          </a:p>
          <a:p>
            <a:pPr lvl="0"/>
            <a:r>
              <a:rPr lang="en-US" sz="2000" dirty="0" smtClean="0">
                <a:solidFill>
                  <a:srgbClr val="333399"/>
                </a:solidFill>
              </a:rPr>
              <a:t>Question of whether sea level rise is accelerating depends on the time frame  that is used</a:t>
            </a:r>
          </a:p>
          <a:p>
            <a:pPr lvl="0"/>
            <a:r>
              <a:rPr lang="en-US" sz="2000" dirty="0" smtClean="0">
                <a:solidFill>
                  <a:srgbClr val="333399"/>
                </a:solidFill>
              </a:rPr>
              <a:t>New version in 2009 has 1.3mm/y before 1924, 2.1mm/y from 1924 on</a:t>
            </a:r>
          </a:p>
        </p:txBody>
      </p:sp>
      <p:sp>
        <p:nvSpPr>
          <p:cNvPr id="4" name="Slide Number Placeholder 3"/>
          <p:cNvSpPr>
            <a:spLocks noGrp="1"/>
          </p:cNvSpPr>
          <p:nvPr>
            <p:ph type="sldNum" sz="quarter" idx="12"/>
          </p:nvPr>
        </p:nvSpPr>
        <p:spPr/>
        <p:txBody>
          <a:bodyPr/>
          <a:lstStyle/>
          <a:p>
            <a:pPr>
              <a:defRPr/>
            </a:pPr>
            <a:fld id="{FEAE1EB9-95AF-4827-9493-AC5B1DE79FFB}" type="slidenum">
              <a:rPr lang="en-US" smtClean="0"/>
              <a:pPr>
                <a:defRPr/>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6"/>
          <p:cNvSpPr>
            <a:spLocks noGrp="1"/>
          </p:cNvSpPr>
          <p:nvPr>
            <p:ph type="sldNum" sz="quarter" idx="12"/>
          </p:nvPr>
        </p:nvSpPr>
        <p:spPr/>
        <p:txBody>
          <a:bodyPr/>
          <a:lstStyle/>
          <a:p>
            <a:pPr>
              <a:defRPr/>
            </a:pPr>
            <a:fld id="{6410022C-3072-403D-8AAF-3D78AD09EEEB}" type="slidenum">
              <a:rPr lang="en-US" smtClean="0">
                <a:latin typeface="Arial" charset="0"/>
              </a:rPr>
              <a:pPr>
                <a:defRPr/>
              </a:pPr>
              <a:t>6</a:t>
            </a:fld>
            <a:endParaRPr lang="en-US" smtClean="0">
              <a:latin typeface="Arial" charset="0"/>
            </a:endParaRPr>
          </a:p>
        </p:txBody>
      </p:sp>
      <p:sp>
        <p:nvSpPr>
          <p:cNvPr id="10243" name="Rectangle 2"/>
          <p:cNvSpPr>
            <a:spLocks noGrp="1" noChangeArrowheads="1"/>
          </p:cNvSpPr>
          <p:nvPr>
            <p:ph type="title"/>
          </p:nvPr>
        </p:nvSpPr>
        <p:spPr>
          <a:xfrm>
            <a:off x="76200" y="609600"/>
            <a:ext cx="3810000" cy="1143000"/>
          </a:xfrm>
        </p:spPr>
        <p:txBody>
          <a:bodyPr/>
          <a:lstStyle/>
          <a:p>
            <a:pPr eaLnBrk="1" hangingPunct="1"/>
            <a:r>
              <a:rPr lang="en-US" smtClean="0"/>
              <a:t>King Hubbert</a:t>
            </a:r>
          </a:p>
        </p:txBody>
      </p:sp>
      <p:sp>
        <p:nvSpPr>
          <p:cNvPr id="10244" name="Rectangle 3"/>
          <p:cNvSpPr>
            <a:spLocks noGrp="1" noChangeArrowheads="1"/>
          </p:cNvSpPr>
          <p:nvPr>
            <p:ph type="body" sz="half" idx="1"/>
          </p:nvPr>
        </p:nvSpPr>
        <p:spPr>
          <a:xfrm>
            <a:off x="685800" y="2209800"/>
            <a:ext cx="2971800" cy="3505200"/>
          </a:xfrm>
        </p:spPr>
        <p:txBody>
          <a:bodyPr/>
          <a:lstStyle/>
          <a:p>
            <a:pPr eaLnBrk="1" hangingPunct="1">
              <a:lnSpc>
                <a:spcPct val="80000"/>
              </a:lnSpc>
            </a:pPr>
            <a:r>
              <a:rPr lang="en-US" sz="2800" smtClean="0"/>
              <a:t>Geophysicist at the Shell lab in Houston, Texas</a:t>
            </a:r>
          </a:p>
          <a:p>
            <a:pPr eaLnBrk="1" hangingPunct="1">
              <a:lnSpc>
                <a:spcPct val="80000"/>
              </a:lnSpc>
            </a:pPr>
            <a:r>
              <a:rPr lang="en-US" sz="2800" smtClean="0"/>
              <a:t>In 1956, he wrote a paper suggesting the possibility of a peak in US oil production in 1970</a:t>
            </a:r>
          </a:p>
        </p:txBody>
      </p:sp>
      <p:pic>
        <p:nvPicPr>
          <p:cNvPr id="10245" name="Content Placeholder 6" descr="King Hubbert as a young man.jpg"/>
          <p:cNvPicPr>
            <a:picLocks noGrp="1" noChangeAspect="1"/>
          </p:cNvPicPr>
          <p:nvPr>
            <p:ph sz="half" idx="2"/>
          </p:nvPr>
        </p:nvPicPr>
        <p:blipFill>
          <a:blip r:embed="rId3" cstate="print"/>
          <a:srcRect t="2174"/>
          <a:stretch>
            <a:fillRect/>
          </a:stretch>
        </p:blipFill>
        <p:spPr>
          <a:xfrm>
            <a:off x="4062413" y="0"/>
            <a:ext cx="5081587" cy="6858000"/>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2971800" cy="1371600"/>
          </a:xfrm>
        </p:spPr>
        <p:txBody>
          <a:bodyPr/>
          <a:lstStyle/>
          <a:p>
            <a:r>
              <a:rPr lang="en-US" sz="3600" dirty="0" smtClean="0"/>
              <a:t>Sea Level from Tide Gauges</a:t>
            </a:r>
            <a:endParaRPr lang="en-US" sz="3600" dirty="0"/>
          </a:p>
        </p:txBody>
      </p:sp>
      <p:sp>
        <p:nvSpPr>
          <p:cNvPr id="3" name="Content Placeholder 2"/>
          <p:cNvSpPr>
            <a:spLocks noGrp="1"/>
          </p:cNvSpPr>
          <p:nvPr>
            <p:ph idx="1"/>
          </p:nvPr>
        </p:nvSpPr>
        <p:spPr>
          <a:xfrm>
            <a:off x="457200" y="2209800"/>
            <a:ext cx="3200400" cy="3733800"/>
          </a:xfrm>
        </p:spPr>
        <p:txBody>
          <a:bodyPr/>
          <a:lstStyle/>
          <a:p>
            <a:r>
              <a:rPr lang="en-US" sz="2000" dirty="0" smtClean="0"/>
              <a:t>From PMSL, 1925 through present</a:t>
            </a:r>
          </a:p>
          <a:p>
            <a:r>
              <a:rPr lang="en-US" sz="2000" dirty="0" smtClean="0"/>
              <a:t>The Oulu record is dominated by rebound after the glaciers melted</a:t>
            </a:r>
          </a:p>
          <a:p>
            <a:r>
              <a:rPr lang="en-US" sz="2000" dirty="0" smtClean="0"/>
              <a:t>The Galveston record is dominated by land subsidence</a:t>
            </a:r>
          </a:p>
          <a:p>
            <a:r>
              <a:rPr lang="en-US" sz="2000" dirty="0" smtClean="0"/>
              <a:t>The global sea-level calculation adjusts only for glacier rebound</a:t>
            </a:r>
          </a:p>
        </p:txBody>
      </p:sp>
      <p:sp>
        <p:nvSpPr>
          <p:cNvPr id="4" name="Slide Number Placeholder 3"/>
          <p:cNvSpPr>
            <a:spLocks noGrp="1"/>
          </p:cNvSpPr>
          <p:nvPr>
            <p:ph type="sldNum" sz="quarter" idx="12"/>
          </p:nvPr>
        </p:nvSpPr>
        <p:spPr>
          <a:xfrm>
            <a:off x="6699250" y="6019800"/>
            <a:ext cx="2133600" cy="476250"/>
          </a:xfrm>
        </p:spPr>
        <p:txBody>
          <a:bodyPr/>
          <a:lstStyle/>
          <a:p>
            <a:pPr>
              <a:defRPr/>
            </a:pPr>
            <a:fld id="{FEAE1EB9-95AF-4827-9493-AC5B1DE79FFB}" type="slidenum">
              <a:rPr lang="en-US" smtClean="0"/>
              <a:pPr>
                <a:defRPr/>
              </a:pPr>
              <a:t>60</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651250" y="1600200"/>
            <a:ext cx="5187950" cy="2414587"/>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3644900" y="130175"/>
            <a:ext cx="5194300" cy="1470025"/>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3733800" y="3959225"/>
            <a:ext cx="5187950" cy="2517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3" cstate="print"/>
          <a:srcRect/>
          <a:stretch>
            <a:fillRect/>
          </a:stretch>
        </p:blipFill>
        <p:spPr bwMode="auto">
          <a:xfrm>
            <a:off x="914400" y="990600"/>
            <a:ext cx="7392600" cy="3921896"/>
          </a:xfrm>
          <a:prstGeom prst="rect">
            <a:avLst/>
          </a:prstGeom>
          <a:noFill/>
          <a:ln w="9525">
            <a:noFill/>
            <a:miter lim="800000"/>
            <a:headEnd/>
            <a:tailEnd/>
          </a:ln>
          <a:effectLst/>
        </p:spPr>
      </p:pic>
      <p:sp>
        <p:nvSpPr>
          <p:cNvPr id="2" name="Title 1"/>
          <p:cNvSpPr>
            <a:spLocks noGrp="1"/>
          </p:cNvSpPr>
          <p:nvPr>
            <p:ph type="title"/>
          </p:nvPr>
        </p:nvSpPr>
        <p:spPr>
          <a:xfrm>
            <a:off x="1524000" y="198438"/>
            <a:ext cx="6400800" cy="715962"/>
          </a:xfrm>
        </p:spPr>
        <p:txBody>
          <a:bodyPr/>
          <a:lstStyle/>
          <a:p>
            <a:r>
              <a:rPr lang="en-US" sz="3600" dirty="0" smtClean="0"/>
              <a:t>The Tide Gauge for Los Angeles</a:t>
            </a:r>
            <a:endParaRPr lang="en-US" sz="3600" dirty="0"/>
          </a:p>
        </p:txBody>
      </p:sp>
      <p:sp>
        <p:nvSpPr>
          <p:cNvPr id="6" name="Text Placeholder 5"/>
          <p:cNvSpPr>
            <a:spLocks noGrp="1"/>
          </p:cNvSpPr>
          <p:nvPr>
            <p:ph type="body" sz="half" idx="2"/>
          </p:nvPr>
        </p:nvSpPr>
        <p:spPr>
          <a:xfrm>
            <a:off x="457200" y="5029200"/>
            <a:ext cx="8458200" cy="1447800"/>
          </a:xfrm>
        </p:spPr>
        <p:txBody>
          <a:bodyPr/>
          <a:lstStyle/>
          <a:p>
            <a:pPr lvl="0"/>
            <a:r>
              <a:rPr lang="en-US" sz="2000" dirty="0" smtClean="0">
                <a:solidFill>
                  <a:srgbClr val="333399"/>
                </a:solidFill>
              </a:rPr>
              <a:t>From PMSL, who gives the 95% confidence interval as 0.6-1.1mm/year</a:t>
            </a:r>
          </a:p>
          <a:p>
            <a:pPr lvl="0"/>
            <a:r>
              <a:rPr lang="en-US" sz="2000" dirty="0" smtClean="0">
                <a:solidFill>
                  <a:srgbClr val="333399"/>
                </a:solidFill>
              </a:rPr>
              <a:t>Distance from the bottom to </a:t>
            </a:r>
            <a:r>
              <a:rPr lang="en-US" sz="2000" smtClean="0">
                <a:solidFill>
                  <a:srgbClr val="333399"/>
                </a:solidFill>
              </a:rPr>
              <a:t>the top of </a:t>
            </a:r>
            <a:r>
              <a:rPr lang="en-US" sz="2000" dirty="0" smtClean="0">
                <a:solidFill>
                  <a:srgbClr val="333399"/>
                </a:solidFill>
              </a:rPr>
              <a:t>the scale give the daily tidal range</a:t>
            </a:r>
          </a:p>
          <a:p>
            <a:pPr lvl="0"/>
            <a:r>
              <a:rPr lang="en-US" sz="2000" dirty="0" smtClean="0">
                <a:solidFill>
                  <a:srgbClr val="333399"/>
                </a:solidFill>
              </a:rPr>
              <a:t>Matches the current estimates for mass increase from the GRACE satellites </a:t>
            </a:r>
            <a:r>
              <a:rPr lang="en-US" sz="2000" dirty="0" smtClean="0">
                <a:solidFill>
                  <a:srgbClr val="333399"/>
                </a:solidFill>
                <a:latin typeface="Calibri"/>
                <a:cs typeface="Calibri"/>
              </a:rPr>
              <a:t>—</a:t>
            </a:r>
            <a:r>
              <a:rPr lang="en-US" sz="2000" dirty="0" smtClean="0">
                <a:solidFill>
                  <a:srgbClr val="333399"/>
                </a:solidFill>
              </a:rPr>
              <a:t> 0.3-1.1mm/y (</a:t>
            </a:r>
            <a:r>
              <a:rPr lang="en-US" sz="2000" dirty="0" err="1" smtClean="0">
                <a:solidFill>
                  <a:srgbClr val="333399"/>
                </a:solidFill>
              </a:rPr>
              <a:t>Leuliette</a:t>
            </a:r>
            <a:r>
              <a:rPr lang="en-US" sz="2000" dirty="0" smtClean="0">
                <a:solidFill>
                  <a:srgbClr val="333399"/>
                </a:solidFill>
              </a:rPr>
              <a:t> and Miller) and 0.6-1.4mm/y (Riva et al.)</a:t>
            </a:r>
          </a:p>
        </p:txBody>
      </p:sp>
      <p:sp>
        <p:nvSpPr>
          <p:cNvPr id="4" name="Slide Number Placeholder 3"/>
          <p:cNvSpPr>
            <a:spLocks noGrp="1"/>
          </p:cNvSpPr>
          <p:nvPr>
            <p:ph type="sldNum" sz="quarter" idx="12"/>
          </p:nvPr>
        </p:nvSpPr>
        <p:spPr/>
        <p:txBody>
          <a:bodyPr/>
          <a:lstStyle/>
          <a:p>
            <a:pPr>
              <a:defRPr/>
            </a:pPr>
            <a:fld id="{FEAE1EB9-95AF-4827-9493-AC5B1DE79FFB}" type="slidenum">
              <a:rPr lang="en-US" smtClean="0"/>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81000" y="1112838"/>
            <a:ext cx="3048000" cy="1935162"/>
          </a:xfrm>
        </p:spPr>
        <p:txBody>
          <a:bodyPr/>
          <a:lstStyle/>
          <a:p>
            <a:r>
              <a:rPr lang="en-US" smtClean="0"/>
              <a:t>Long Beach Subsidence — 9m! </a:t>
            </a:r>
          </a:p>
        </p:txBody>
      </p:sp>
      <p:sp>
        <p:nvSpPr>
          <p:cNvPr id="58371" name="Content Placeholder 14"/>
          <p:cNvSpPr>
            <a:spLocks noGrp="1"/>
          </p:cNvSpPr>
          <p:nvPr>
            <p:ph sz="half" idx="2"/>
          </p:nvPr>
        </p:nvSpPr>
        <p:spPr>
          <a:xfrm>
            <a:off x="457200" y="3886200"/>
            <a:ext cx="2895600" cy="2133600"/>
          </a:xfrm>
        </p:spPr>
        <p:txBody>
          <a:bodyPr/>
          <a:lstStyle/>
          <a:p>
            <a:r>
              <a:rPr lang="en-US" sz="2000" smtClean="0"/>
              <a:t>Picture taken by Roger Coar in 1959 — his dog’s name was King</a:t>
            </a:r>
          </a:p>
          <a:p>
            <a:r>
              <a:rPr lang="en-US" sz="2000" smtClean="0"/>
              <a:t>With the permission of the Long Beach Historical Society</a:t>
            </a:r>
          </a:p>
        </p:txBody>
      </p:sp>
      <p:sp>
        <p:nvSpPr>
          <p:cNvPr id="59396" name="Slide Number Placeholder 4"/>
          <p:cNvSpPr>
            <a:spLocks noGrp="1"/>
          </p:cNvSpPr>
          <p:nvPr>
            <p:ph type="sldNum" sz="quarter" idx="12"/>
          </p:nvPr>
        </p:nvSpPr>
        <p:spPr/>
        <p:txBody>
          <a:bodyPr/>
          <a:lstStyle/>
          <a:p>
            <a:pPr>
              <a:defRPr/>
            </a:pPr>
            <a:fld id="{5A02FD4B-E76D-4BF0-AB22-6B5DA96BA4F4}" type="slidenum">
              <a:rPr lang="en-US" smtClean="0">
                <a:latin typeface="Arial" charset="0"/>
              </a:rPr>
              <a:pPr>
                <a:defRPr/>
              </a:pPr>
              <a:t>62</a:t>
            </a:fld>
            <a:endParaRPr lang="en-US" smtClean="0">
              <a:latin typeface="Arial" charset="0"/>
            </a:endParaRPr>
          </a:p>
        </p:txBody>
      </p:sp>
      <p:pic>
        <p:nvPicPr>
          <p:cNvPr id="58373" name="Content Placeholder 7" descr="Long Beach Historical Society 1959 Long Beach Subsidence Dog.jpg"/>
          <p:cNvPicPr>
            <a:picLocks noGrp="1" noChangeAspect="1"/>
          </p:cNvPicPr>
          <p:nvPr>
            <p:ph sz="half" idx="1"/>
          </p:nvPr>
        </p:nvPicPr>
        <p:blipFill>
          <a:blip r:embed="rId3" cstate="print"/>
          <a:srcRect/>
          <a:stretch>
            <a:fillRect/>
          </a:stretch>
        </p:blipFill>
        <p:spPr>
          <a:xfrm>
            <a:off x="3651250" y="0"/>
            <a:ext cx="5492750" cy="6858000"/>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Slide Number Placeholder 5"/>
          <p:cNvSpPr>
            <a:spLocks noGrp="1"/>
          </p:cNvSpPr>
          <p:nvPr>
            <p:ph type="sldNum" sz="quarter" idx="12"/>
          </p:nvPr>
        </p:nvSpPr>
        <p:spPr>
          <a:xfrm>
            <a:off x="6477000" y="6019800"/>
            <a:ext cx="2133600" cy="476250"/>
          </a:xfrm>
        </p:spPr>
        <p:txBody>
          <a:bodyPr/>
          <a:lstStyle/>
          <a:p>
            <a:pPr>
              <a:defRPr/>
            </a:pPr>
            <a:fld id="{8AB6DA2B-7C1E-4583-A9D3-AA1901153E8E}" type="slidenum">
              <a:rPr lang="en-US" smtClean="0">
                <a:latin typeface="Arial" charset="0"/>
              </a:rPr>
              <a:pPr>
                <a:defRPr/>
              </a:pPr>
              <a:t>63</a:t>
            </a:fld>
            <a:endParaRPr lang="en-US" dirty="0" smtClean="0">
              <a:latin typeface="Arial" charset="0"/>
            </a:endParaRPr>
          </a:p>
        </p:txBody>
      </p:sp>
      <p:sp>
        <p:nvSpPr>
          <p:cNvPr id="59396" name="Rectangle 2"/>
          <p:cNvSpPr>
            <a:spLocks noGrp="1" noChangeArrowheads="1"/>
          </p:cNvSpPr>
          <p:nvPr>
            <p:ph type="title"/>
          </p:nvPr>
        </p:nvSpPr>
        <p:spPr>
          <a:xfrm>
            <a:off x="2514600" y="152400"/>
            <a:ext cx="4191000" cy="762000"/>
          </a:xfrm>
        </p:spPr>
        <p:txBody>
          <a:bodyPr/>
          <a:lstStyle/>
          <a:p>
            <a:pPr eaLnBrk="1" hangingPunct="1"/>
            <a:r>
              <a:rPr lang="en-US" dirty="0" smtClean="0"/>
              <a:t>Summary</a:t>
            </a:r>
            <a:endParaRPr lang="en-US" sz="3200" dirty="0" smtClean="0"/>
          </a:p>
        </p:txBody>
      </p:sp>
      <p:sp>
        <p:nvSpPr>
          <p:cNvPr id="59394" name="Rectangle 3"/>
          <p:cNvSpPr>
            <a:spLocks noGrp="1" noChangeArrowheads="1"/>
          </p:cNvSpPr>
          <p:nvPr>
            <p:ph type="body" idx="1"/>
          </p:nvPr>
        </p:nvSpPr>
        <p:spPr>
          <a:xfrm>
            <a:off x="304800" y="914400"/>
            <a:ext cx="8610600" cy="4953000"/>
          </a:xfrm>
          <a:solidFill>
            <a:schemeClr val="bg1"/>
          </a:solidFill>
        </p:spPr>
        <p:txBody>
          <a:bodyPr/>
          <a:lstStyle/>
          <a:p>
            <a:pPr eaLnBrk="1" hangingPunct="1"/>
            <a:r>
              <a:rPr lang="en-US" sz="2400" dirty="0" smtClean="0">
                <a:sym typeface="Symbol" pitchFamily="18" charset="2"/>
              </a:rPr>
              <a:t>Oil, gas, and coal</a:t>
            </a:r>
          </a:p>
          <a:p>
            <a:pPr lvl="1" eaLnBrk="1" hangingPunct="1"/>
            <a:r>
              <a:rPr lang="en-US" sz="1800" dirty="0" smtClean="0">
                <a:sym typeface="Symbol" pitchFamily="18" charset="2"/>
              </a:rPr>
              <a:t>US crude-oil production has been following a cumulative normal curve since 1901 — the 1995 USGS/2006 MMS assessment is not consistent with production history</a:t>
            </a:r>
          </a:p>
          <a:p>
            <a:pPr lvl="1" eaLnBrk="1" hangingPunct="1"/>
            <a:r>
              <a:rPr lang="en-US" sz="1800" dirty="0" smtClean="0">
                <a:sym typeface="Symbol" pitchFamily="18" charset="2"/>
              </a:rPr>
              <a:t>The projection for long-term world oil and gas production is consistent with the BP reserves</a:t>
            </a:r>
          </a:p>
          <a:p>
            <a:pPr lvl="1" eaLnBrk="1" hangingPunct="1"/>
            <a:r>
              <a:rPr lang="en-US" sz="1800" dirty="0" smtClean="0">
                <a:sym typeface="Symbol" pitchFamily="18" charset="2"/>
              </a:rPr>
              <a:t>Long-term production estimates for coal from geological reserves are available early, but they are too high (6 for the UK, 2 for Pennsylvania anthracite)</a:t>
            </a:r>
          </a:p>
          <a:p>
            <a:pPr lvl="1" eaLnBrk="1" hangingPunct="1"/>
            <a:r>
              <a:rPr lang="en-US" sz="1800" dirty="0" smtClean="0">
                <a:solidFill>
                  <a:srgbClr val="FF0000"/>
                </a:solidFill>
                <a:sym typeface="Symbol" pitchFamily="18" charset="2"/>
              </a:rPr>
              <a:t>Projection for long-term world coal production is 60% of the reserves plus cumulative production — projection range has been within a 14% band since 1995</a:t>
            </a:r>
          </a:p>
          <a:p>
            <a:pPr eaLnBrk="1" hangingPunct="1"/>
            <a:r>
              <a:rPr lang="en-US" sz="2400" dirty="0" smtClean="0">
                <a:sym typeface="Symbol" pitchFamily="18" charset="2"/>
              </a:rPr>
              <a:t>Climate</a:t>
            </a:r>
          </a:p>
          <a:p>
            <a:pPr lvl="1" eaLnBrk="1" hangingPunct="1"/>
            <a:r>
              <a:rPr lang="en-US" sz="1800" dirty="0" smtClean="0">
                <a:sym typeface="Symbol" pitchFamily="18" charset="2"/>
              </a:rPr>
              <a:t>66% of the change in CO</a:t>
            </a:r>
            <a:r>
              <a:rPr lang="en-US" sz="1800" baseline="-25000" dirty="0" smtClean="0">
                <a:sym typeface="Symbol" pitchFamily="18" charset="2"/>
              </a:rPr>
              <a:t>2</a:t>
            </a:r>
            <a:r>
              <a:rPr lang="en-US" sz="1800" dirty="0" smtClean="0">
                <a:sym typeface="Symbol" pitchFamily="18" charset="2"/>
              </a:rPr>
              <a:t> forcing appears to have already occurred</a:t>
            </a:r>
          </a:p>
          <a:p>
            <a:pPr lvl="1" eaLnBrk="1" hangingPunct="1"/>
            <a:r>
              <a:rPr lang="en-US" sz="1800" dirty="0" smtClean="0">
                <a:sym typeface="Symbol" pitchFamily="18" charset="2"/>
              </a:rPr>
              <a:t>It appears that the Copenhagen target will be met easily without any climate policy at all</a:t>
            </a:r>
          </a:p>
          <a:p>
            <a:pPr lvl="1" eaLnBrk="1" hangingPunct="1"/>
            <a:endParaRPr lang="en-US" sz="1800" dirty="0" smtClean="0">
              <a:sym typeface="Symbol" pitchFamily="18" charset="2"/>
            </a:endParaRPr>
          </a:p>
          <a:p>
            <a:pPr algn="ctr" eaLnBrk="1" hangingPunct="1">
              <a:buNone/>
            </a:pPr>
            <a:r>
              <a:rPr lang="en-US" sz="2000" dirty="0" smtClean="0">
                <a:solidFill>
                  <a:srgbClr val="008000"/>
                </a:solidFill>
                <a:sym typeface="Symbol" pitchFamily="18" charset="2"/>
              </a:rPr>
              <a:t>This work has been entirely supported by discretionary funds under my control</a:t>
            </a:r>
            <a:endParaRPr lang="en-US" sz="900" dirty="0" smtClean="0">
              <a:sym typeface="Symbol" pitchFamily="18" charset="2"/>
            </a:endParaRPr>
          </a:p>
          <a:p>
            <a:pPr lvl="1" eaLnBrk="1" hangingPunct="1"/>
            <a:endParaRPr lang="en-US" sz="300" dirty="0" smtClean="0">
              <a:sym typeface="Symbol" pitchFamily="18" charset="2"/>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p:txBody>
          <a:bodyPr/>
          <a:lstStyle/>
          <a:p>
            <a:pPr>
              <a:defRPr/>
            </a:pPr>
            <a:fld id="{4B03D7D5-C899-4DC5-BCA0-5ECE6502AC47}" type="slidenum">
              <a:rPr lang="en-US" smtClean="0">
                <a:latin typeface="Arial" charset="0"/>
              </a:rPr>
              <a:pPr>
                <a:defRPr/>
              </a:pPr>
              <a:t>64</a:t>
            </a:fld>
            <a:endParaRPr lang="en-US" smtClean="0">
              <a:latin typeface="Arial" charset="0"/>
            </a:endParaRPr>
          </a:p>
        </p:txBody>
      </p:sp>
      <p:sp>
        <p:nvSpPr>
          <p:cNvPr id="60419" name="Rectangle 2"/>
          <p:cNvSpPr>
            <a:spLocks noGrp="1" noChangeArrowheads="1"/>
          </p:cNvSpPr>
          <p:nvPr>
            <p:ph type="title"/>
          </p:nvPr>
        </p:nvSpPr>
        <p:spPr>
          <a:xfrm>
            <a:off x="1143000" y="76200"/>
            <a:ext cx="7010400" cy="838200"/>
          </a:xfrm>
        </p:spPr>
        <p:txBody>
          <a:bodyPr/>
          <a:lstStyle/>
          <a:p>
            <a:pPr eaLnBrk="1" hangingPunct="1"/>
            <a:r>
              <a:rPr lang="en-US" smtClean="0"/>
              <a:t>Thank You</a:t>
            </a:r>
            <a:endParaRPr lang="en-US" sz="3600" smtClean="0"/>
          </a:p>
        </p:txBody>
      </p:sp>
      <p:sp>
        <p:nvSpPr>
          <p:cNvPr id="60420" name="Rectangle 3"/>
          <p:cNvSpPr>
            <a:spLocks noGrp="1" noChangeArrowheads="1"/>
          </p:cNvSpPr>
          <p:nvPr>
            <p:ph type="body" idx="1"/>
          </p:nvPr>
        </p:nvSpPr>
        <p:spPr>
          <a:xfrm>
            <a:off x="762000" y="914400"/>
            <a:ext cx="7772400" cy="4343400"/>
          </a:xfrm>
        </p:spPr>
        <p:txBody>
          <a:bodyPr/>
          <a:lstStyle/>
          <a:p>
            <a:pPr marL="350838" indent="-350838" eaLnBrk="1" hangingPunct="1">
              <a:lnSpc>
                <a:spcPct val="80000"/>
              </a:lnSpc>
            </a:pPr>
            <a:r>
              <a:rPr lang="en-US" sz="1800" smtClean="0"/>
              <a:t>Sandro Schmidt at the BGR (the German Resources Agency)</a:t>
            </a:r>
          </a:p>
          <a:p>
            <a:pPr marL="350838" indent="-350838" eaLnBrk="1" hangingPunct="1">
              <a:lnSpc>
                <a:spcPct val="80000"/>
              </a:lnSpc>
            </a:pPr>
            <a:r>
              <a:rPr lang="en-US" sz="1800" smtClean="0"/>
              <a:t>Granger Morgan, Melissa Chan, Ed Rubin and Jay Apt at Carnegie-Mellon</a:t>
            </a:r>
          </a:p>
          <a:p>
            <a:pPr marL="350838" indent="-350838" eaLnBrk="1" hangingPunct="1">
              <a:lnSpc>
                <a:spcPct val="80000"/>
              </a:lnSpc>
            </a:pPr>
            <a:r>
              <a:rPr lang="en-US" sz="1800" smtClean="0"/>
              <a:t>Charlie Kennel at the University of California at San Diego</a:t>
            </a:r>
          </a:p>
          <a:p>
            <a:pPr marL="350838" indent="-350838" eaLnBrk="1" hangingPunct="1">
              <a:lnSpc>
                <a:spcPct val="80000"/>
              </a:lnSpc>
            </a:pPr>
            <a:r>
              <a:rPr lang="en-US" sz="1800" smtClean="0"/>
              <a:t>Kevin Bowman and Dimitri Antsos at the Jet Propulsion Laboratory</a:t>
            </a:r>
          </a:p>
          <a:p>
            <a:pPr marL="350838" indent="-350838" eaLnBrk="1" hangingPunct="1">
              <a:lnSpc>
                <a:spcPct val="80000"/>
              </a:lnSpc>
            </a:pPr>
            <a:r>
              <a:rPr lang="en-US" sz="1800" smtClean="0"/>
              <a:t>Lee Freese and John Rutledge at Freese and Nichols, Inc. in Fort Worth, Texas</a:t>
            </a:r>
          </a:p>
          <a:p>
            <a:pPr marL="350838" indent="-350838" eaLnBrk="1" hangingPunct="1">
              <a:lnSpc>
                <a:spcPct val="80000"/>
              </a:lnSpc>
            </a:pPr>
            <a:r>
              <a:rPr lang="en-US" sz="1800" smtClean="0"/>
              <a:t>Kyle Saunders, Euan Mearns, and Dave Summers at The Oil Drum</a:t>
            </a:r>
          </a:p>
          <a:p>
            <a:pPr marL="350838" indent="-350838" eaLnBrk="1" hangingPunct="1">
              <a:lnSpc>
                <a:spcPct val="80000"/>
              </a:lnSpc>
            </a:pPr>
            <a:r>
              <a:rPr lang="en-US" sz="1800" smtClean="0"/>
              <a:t>Andrew Ferguson at the Optimum Population Trust</a:t>
            </a:r>
          </a:p>
          <a:p>
            <a:pPr marL="350838" indent="-350838" eaLnBrk="1" hangingPunct="1">
              <a:lnSpc>
                <a:spcPct val="80000"/>
              </a:lnSpc>
            </a:pPr>
            <a:r>
              <a:rPr lang="en-US" sz="1800" smtClean="0"/>
              <a:t>Tom Crowley at the University of Edinburgh</a:t>
            </a:r>
          </a:p>
          <a:p>
            <a:pPr marL="350838" indent="-350838" eaLnBrk="1" hangingPunct="1">
              <a:lnSpc>
                <a:spcPct val="80000"/>
              </a:lnSpc>
            </a:pPr>
            <a:r>
              <a:rPr lang="en-US" sz="1800" smtClean="0"/>
              <a:t>Tom Wigley at the National Center for Atmospheric Research for MAGICC</a:t>
            </a:r>
          </a:p>
          <a:p>
            <a:pPr marL="350838" indent="-350838" eaLnBrk="1" hangingPunct="1">
              <a:lnSpc>
                <a:spcPct val="80000"/>
              </a:lnSpc>
            </a:pPr>
            <a:r>
              <a:rPr lang="en-US" sz="1800" smtClean="0"/>
              <a:t>Alex Dessler, Andy Dessler, and Jerry North at Texas A&amp;M</a:t>
            </a:r>
          </a:p>
          <a:p>
            <a:pPr marL="350838" indent="-350838" eaLnBrk="1" hangingPunct="1">
              <a:lnSpc>
                <a:spcPct val="80000"/>
              </a:lnSpc>
            </a:pPr>
            <a:r>
              <a:rPr lang="en-US" sz="1800" smtClean="0"/>
              <a:t>Steve Mohr at the University of Newcastle, New South Wales</a:t>
            </a:r>
          </a:p>
          <a:p>
            <a:pPr marL="350838" indent="-350838" eaLnBrk="1" hangingPunct="1">
              <a:lnSpc>
                <a:spcPct val="80000"/>
              </a:lnSpc>
            </a:pPr>
            <a:r>
              <a:rPr lang="en-US" sz="1800" smtClean="0"/>
              <a:t>Steven Schwartz and Ernie Lewis at Brookhaven National Laboratory</a:t>
            </a:r>
          </a:p>
          <a:p>
            <a:pPr marL="350838" indent="-350838" eaLnBrk="1" hangingPunct="1">
              <a:lnSpc>
                <a:spcPct val="80000"/>
              </a:lnSpc>
            </a:pPr>
            <a:r>
              <a:rPr lang="en-US" sz="1800" smtClean="0"/>
              <a:t>Jim Murray at the University of Washington</a:t>
            </a:r>
          </a:p>
          <a:p>
            <a:pPr marL="350838" indent="-350838" eaLnBrk="1" hangingPunct="1">
              <a:lnSpc>
                <a:spcPct val="80000"/>
              </a:lnSpc>
            </a:pPr>
            <a:r>
              <a:rPr lang="en-US" sz="1800" smtClean="0"/>
              <a:t>Many Caltech colleagues, but particularly Bill Bridges, Paul Dimotakis, David Goodstein, Nadia Lapusta, John Ledyard, Carver Mead, Tapio Schneider, John Seinfeld, and Tom Tombrello</a:t>
            </a:r>
          </a:p>
        </p:txBody>
      </p:sp>
      <p:sp>
        <p:nvSpPr>
          <p:cNvPr id="60421" name="Text Box 4"/>
          <p:cNvSpPr txBox="1">
            <a:spLocks noChangeArrowheads="1"/>
          </p:cNvSpPr>
          <p:nvPr/>
        </p:nvSpPr>
        <p:spPr bwMode="auto">
          <a:xfrm>
            <a:off x="1066800" y="5257800"/>
            <a:ext cx="7315200" cy="1200150"/>
          </a:xfrm>
          <a:prstGeom prst="rect">
            <a:avLst/>
          </a:prstGeom>
          <a:noFill/>
          <a:ln w="9525">
            <a:noFill/>
            <a:miter lim="800000"/>
            <a:headEnd/>
            <a:tailEnd/>
          </a:ln>
        </p:spPr>
        <p:txBody>
          <a:bodyPr>
            <a:spAutoFit/>
          </a:bodyPr>
          <a:lstStyle/>
          <a:p>
            <a:r>
              <a:rPr lang="en-US">
                <a:solidFill>
                  <a:schemeClr val="accent2"/>
                </a:solidFill>
                <a:latin typeface="Calibri" pitchFamily="34" charset="0"/>
              </a:rPr>
              <a:t>Special thanks to Sandy Garstang and Shady Peyvan in the Caltech Library, Tony Diaz in the Caltech Geology Library, and Kent Potter and Dale Yee in the Caltech Engineering Division for their perseverance and ingenuity in locating historical coal production and reserves records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4"/>
          <p:cNvSpPr>
            <a:spLocks noGrp="1"/>
          </p:cNvSpPr>
          <p:nvPr>
            <p:ph/>
          </p:nvPr>
        </p:nvSpPr>
        <p:spPr>
          <a:xfrm>
            <a:off x="838200" y="533400"/>
            <a:ext cx="7543800" cy="5867400"/>
          </a:xfrm>
        </p:spPr>
        <p:txBody>
          <a:bodyPr/>
          <a:lstStyle/>
          <a:p>
            <a:r>
              <a:rPr lang="en-US" sz="2000" dirty="0" smtClean="0">
                <a:latin typeface="Calibri" pitchFamily="34" charset="0"/>
                <a:cs typeface="Calibri" pitchFamily="34" charset="0"/>
              </a:rPr>
              <a:t>David Rutledge is the </a:t>
            </a:r>
            <a:r>
              <a:rPr lang="en-US" sz="2000" dirty="0" err="1" smtClean="0">
                <a:latin typeface="Calibri" pitchFamily="34" charset="0"/>
                <a:cs typeface="Calibri" pitchFamily="34" charset="0"/>
              </a:rPr>
              <a:t>Tomiyasu</a:t>
            </a:r>
            <a:r>
              <a:rPr lang="en-US" sz="2000" dirty="0" smtClean="0">
                <a:latin typeface="Calibri" pitchFamily="34" charset="0"/>
                <a:cs typeface="Calibri" pitchFamily="34" charset="0"/>
              </a:rPr>
              <a:t> Professor of Electrical Engineering at Caltech, and a former Chair of the Division of Engineering and Applied Science there. He is the author of the textbook </a:t>
            </a:r>
            <a:r>
              <a:rPr lang="en-US" sz="2000" i="1" dirty="0" smtClean="0">
                <a:latin typeface="Calibri" pitchFamily="34" charset="0"/>
                <a:cs typeface="Calibri" pitchFamily="34" charset="0"/>
              </a:rPr>
              <a:t>Electronics of Radio, published by Cambridge University Press.  He is a Fellow of the IEEE, a winner of the IEEE Microwave Prize, and a winner of the Teaching Award of the Associated Students at Caltech.  He served as the editor for the Transactions on Microwave Theory and Techniques, and is a founder of the </a:t>
            </a:r>
            <a:r>
              <a:rPr lang="en-US" sz="2000" i="1" dirty="0" err="1" smtClean="0">
                <a:latin typeface="Calibri" pitchFamily="34" charset="0"/>
                <a:cs typeface="Calibri" pitchFamily="34" charset="0"/>
              </a:rPr>
              <a:t>Wavestream</a:t>
            </a:r>
            <a:r>
              <a:rPr lang="en-US" sz="2000" i="1" dirty="0" smtClean="0">
                <a:latin typeface="Calibri" pitchFamily="34" charset="0"/>
                <a:cs typeface="Calibri" pitchFamily="34" charset="0"/>
              </a:rPr>
              <a:t> Corporation, the leading manufacturer of high-power millimeter-wave transmitters for satellite uplinks.</a:t>
            </a:r>
          </a:p>
          <a:p>
            <a:r>
              <a:rPr lang="en-US" sz="2000" dirty="0" smtClean="0">
                <a:latin typeface="Calibri" pitchFamily="34" charset="0"/>
              </a:rPr>
              <a:t>Copyright © 2007, revised 2008, 2009, and 2010 by David Rutledge</a:t>
            </a:r>
            <a:endParaRPr lang="da-DK" sz="2000" dirty="0" smtClean="0">
              <a:latin typeface="Calibri" pitchFamily="34" charset="0"/>
            </a:endParaRPr>
          </a:p>
          <a:p>
            <a:r>
              <a:rPr lang="en-US" sz="2000" dirty="0" smtClean="0">
                <a:latin typeface="Calibri" pitchFamily="34" charset="0"/>
              </a:rPr>
              <a:t>The site http://rutledge.caltech.edu/ has links to the current version of these slides, an Excel workbook with calculations for the graphs, </a:t>
            </a:r>
            <a:r>
              <a:rPr lang="en-US" sz="2000" smtClean="0">
                <a:latin typeface="Calibri" pitchFamily="34" charset="0"/>
              </a:rPr>
              <a:t>and video </a:t>
            </a:r>
            <a:r>
              <a:rPr lang="en-US" sz="2000" dirty="0" smtClean="0">
                <a:latin typeface="Calibri" pitchFamily="34" charset="0"/>
              </a:rPr>
              <a:t>from public lectures.  A book is in preparation.</a:t>
            </a:r>
          </a:p>
          <a:p>
            <a:r>
              <a:rPr lang="en-US" sz="2000" dirty="0" smtClean="0">
                <a:latin typeface="Calibri" pitchFamily="34" charset="0"/>
              </a:rPr>
              <a:t>Permission is given to copy this work, provided attribution is given, and provided that the link http://rutledge.caltech.edu/ is included.</a:t>
            </a:r>
          </a:p>
          <a:p>
            <a:r>
              <a:rPr lang="en-US" sz="2000" dirty="0" smtClean="0">
                <a:latin typeface="Calibri" pitchFamily="34" charset="0"/>
              </a:rPr>
              <a:t>Email contact: Dave.Rutledge@caltech.edu</a:t>
            </a:r>
          </a:p>
          <a:p>
            <a:endParaRPr lang="en-US" sz="2000" dirty="0" smtClean="0">
              <a:latin typeface="Calibri" pitchFamily="34" charset="0"/>
              <a:cs typeface="Calibri" pitchFamily="34" charset="0"/>
            </a:endParaRPr>
          </a:p>
        </p:txBody>
      </p:sp>
      <p:sp>
        <p:nvSpPr>
          <p:cNvPr id="62467" name="Slide Number Placeholder 3"/>
          <p:cNvSpPr>
            <a:spLocks noGrp="1"/>
          </p:cNvSpPr>
          <p:nvPr>
            <p:ph type="sldNum" sz="quarter" idx="12"/>
          </p:nvPr>
        </p:nvSpPr>
        <p:spPr/>
        <p:txBody>
          <a:bodyPr/>
          <a:lstStyle/>
          <a:p>
            <a:pPr>
              <a:defRPr/>
            </a:pPr>
            <a:fld id="{E666CC0E-0DFF-4A8E-A202-41DDFC8F810B}" type="slidenum">
              <a:rPr lang="en-US" smtClean="0">
                <a:latin typeface="Arial" charset="0"/>
              </a:rPr>
              <a:pPr>
                <a:defRPr/>
              </a:pPr>
              <a:t>65</a:t>
            </a:fld>
            <a:endParaRPr lang="en-US" smtClean="0">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1020762"/>
          </a:xfrm>
        </p:spPr>
        <p:txBody>
          <a:bodyPr/>
          <a:lstStyle/>
          <a:p>
            <a:pPr eaLnBrk="1" hangingPunct="1"/>
            <a:r>
              <a:rPr lang="en-US" smtClean="0"/>
              <a:t>US Crude-Oil Production</a:t>
            </a:r>
          </a:p>
        </p:txBody>
      </p:sp>
      <p:sp>
        <p:nvSpPr>
          <p:cNvPr id="11267" name="Content Placeholder 7"/>
          <p:cNvSpPr>
            <a:spLocks noGrp="1"/>
          </p:cNvSpPr>
          <p:nvPr>
            <p:ph sz="half" idx="2"/>
          </p:nvPr>
        </p:nvSpPr>
        <p:spPr>
          <a:xfrm>
            <a:off x="1676400" y="5715000"/>
            <a:ext cx="4267200" cy="609600"/>
          </a:xfrm>
        </p:spPr>
        <p:txBody>
          <a:bodyPr/>
          <a:lstStyle/>
          <a:p>
            <a:r>
              <a:rPr lang="en-US" sz="2000" smtClean="0"/>
              <a:t>Gb = billions of barrels</a:t>
            </a:r>
          </a:p>
        </p:txBody>
      </p:sp>
      <p:sp>
        <p:nvSpPr>
          <p:cNvPr id="11268" name="Slide Number Placeholder 6"/>
          <p:cNvSpPr>
            <a:spLocks noGrp="1"/>
          </p:cNvSpPr>
          <p:nvPr>
            <p:ph type="sldNum" sz="quarter" idx="12"/>
          </p:nvPr>
        </p:nvSpPr>
        <p:spPr/>
        <p:txBody>
          <a:bodyPr/>
          <a:lstStyle/>
          <a:p>
            <a:pPr>
              <a:defRPr/>
            </a:pPr>
            <a:fld id="{7022643A-FAF7-4AF7-8206-E51197C4E957}" type="slidenum">
              <a:rPr lang="en-US" smtClean="0">
                <a:latin typeface="Arial" charset="0"/>
              </a:rPr>
              <a:pPr>
                <a:defRPr/>
              </a:pPr>
              <a:t>7</a:t>
            </a:fld>
            <a:endParaRPr lang="en-US" smtClean="0">
              <a:latin typeface="Arial" charset="0"/>
            </a:endParaRPr>
          </a:p>
        </p:txBody>
      </p:sp>
      <p:pic>
        <p:nvPicPr>
          <p:cNvPr id="11269" name="Picture 2"/>
          <p:cNvPicPr>
            <a:picLocks noGrp="1" noChangeAspect="1" noChangeArrowheads="1"/>
          </p:cNvPicPr>
          <p:nvPr>
            <p:ph sz="half" idx="1"/>
          </p:nvPr>
        </p:nvPicPr>
        <p:blipFill>
          <a:blip r:embed="rId3" cstate="print"/>
          <a:srcRect/>
          <a:stretch>
            <a:fillRect/>
          </a:stretch>
        </p:blipFill>
        <p:spPr>
          <a:xfrm>
            <a:off x="609600" y="1276350"/>
            <a:ext cx="7924800" cy="436245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Grp="1" noChangeAspect="1" noChangeArrowheads="1"/>
          </p:cNvPicPr>
          <p:nvPr>
            <p:ph sz="half" idx="1"/>
          </p:nvPr>
        </p:nvPicPr>
        <p:blipFill>
          <a:blip r:embed="rId3" cstate="print"/>
          <a:srcRect/>
          <a:stretch>
            <a:fillRect/>
          </a:stretch>
        </p:blipFill>
        <p:spPr>
          <a:xfrm>
            <a:off x="1031875" y="1219200"/>
            <a:ext cx="7197725" cy="3962400"/>
          </a:xfrm>
        </p:spPr>
      </p:pic>
      <p:sp>
        <p:nvSpPr>
          <p:cNvPr id="12291" name="Slide Number Placeholder 6"/>
          <p:cNvSpPr>
            <a:spLocks noGrp="1"/>
          </p:cNvSpPr>
          <p:nvPr>
            <p:ph type="sldNum" sz="quarter" idx="12"/>
          </p:nvPr>
        </p:nvSpPr>
        <p:spPr/>
        <p:txBody>
          <a:bodyPr/>
          <a:lstStyle/>
          <a:p>
            <a:pPr>
              <a:defRPr/>
            </a:pPr>
            <a:fld id="{7BC34639-1775-48F6-BFAB-CE9DA9A2646A}" type="slidenum">
              <a:rPr lang="en-US" smtClean="0">
                <a:latin typeface="Arial" charset="0"/>
              </a:rPr>
              <a:pPr>
                <a:defRPr/>
              </a:pPr>
              <a:t>8</a:t>
            </a:fld>
            <a:endParaRPr lang="en-US" smtClean="0">
              <a:latin typeface="Arial" charset="0"/>
            </a:endParaRPr>
          </a:p>
        </p:txBody>
      </p:sp>
      <p:sp>
        <p:nvSpPr>
          <p:cNvPr id="12292" name="Rectangle 3"/>
          <p:cNvSpPr>
            <a:spLocks noGrp="1" noChangeArrowheads="1"/>
          </p:cNvSpPr>
          <p:nvPr>
            <p:ph type="title"/>
          </p:nvPr>
        </p:nvSpPr>
        <p:spPr>
          <a:xfrm>
            <a:off x="304800" y="76200"/>
            <a:ext cx="8382000" cy="1143000"/>
          </a:xfrm>
        </p:spPr>
        <p:txBody>
          <a:bodyPr/>
          <a:lstStyle/>
          <a:p>
            <a:pPr eaLnBrk="1" hangingPunct="1"/>
            <a:r>
              <a:rPr lang="en-US" smtClean="0"/>
              <a:t>Cumulative Production for </a:t>
            </a:r>
            <a:r>
              <a:rPr lang="en-US" smtClean="0">
                <a:solidFill>
                  <a:srgbClr val="333399"/>
                </a:solidFill>
              </a:rPr>
              <a:t>US</a:t>
            </a:r>
            <a:r>
              <a:rPr lang="en-US" smtClean="0"/>
              <a:t> Crude Oil</a:t>
            </a:r>
          </a:p>
        </p:txBody>
      </p:sp>
      <p:sp>
        <p:nvSpPr>
          <p:cNvPr id="12293" name="Rectangle 16"/>
          <p:cNvSpPr>
            <a:spLocks noGrp="1" noChangeArrowheads="1"/>
          </p:cNvSpPr>
          <p:nvPr>
            <p:ph type="body" sz="half" idx="2"/>
          </p:nvPr>
        </p:nvSpPr>
        <p:spPr>
          <a:xfrm>
            <a:off x="914400" y="5410200"/>
            <a:ext cx="7696200" cy="838200"/>
          </a:xfrm>
        </p:spPr>
        <p:txBody>
          <a:bodyPr/>
          <a:lstStyle/>
          <a:p>
            <a:pPr eaLnBrk="1" hangingPunct="1"/>
            <a:r>
              <a:rPr lang="en-US" sz="2000" smtClean="0"/>
              <a:t>Top of the scale for the normal gives a projection for the long-term production — total production, past and future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sz="half" idx="1"/>
          </p:nvPr>
        </p:nvPicPr>
        <p:blipFill>
          <a:blip r:embed="rId3" cstate="print"/>
          <a:srcRect/>
          <a:stretch>
            <a:fillRect/>
          </a:stretch>
        </p:blipFill>
        <p:spPr>
          <a:xfrm>
            <a:off x="1366838" y="1008063"/>
            <a:ext cx="6634162" cy="3411537"/>
          </a:xfrm>
        </p:spPr>
      </p:pic>
      <p:sp>
        <p:nvSpPr>
          <p:cNvPr id="13315" name="Slide Number Placeholder 6"/>
          <p:cNvSpPr>
            <a:spLocks noGrp="1"/>
          </p:cNvSpPr>
          <p:nvPr>
            <p:ph type="sldNum" sz="quarter" idx="12"/>
          </p:nvPr>
        </p:nvSpPr>
        <p:spPr/>
        <p:txBody>
          <a:bodyPr/>
          <a:lstStyle/>
          <a:p>
            <a:pPr>
              <a:defRPr/>
            </a:pPr>
            <a:fld id="{C15C70A5-92EF-4E8F-AE3E-A6913E019BCA}" type="slidenum">
              <a:rPr lang="en-US" smtClean="0">
                <a:latin typeface="Arial" charset="0"/>
              </a:rPr>
              <a:pPr>
                <a:defRPr/>
              </a:pPr>
              <a:t>9</a:t>
            </a:fld>
            <a:endParaRPr lang="en-US" smtClean="0">
              <a:latin typeface="Arial" charset="0"/>
            </a:endParaRPr>
          </a:p>
        </p:txBody>
      </p:sp>
      <p:sp>
        <p:nvSpPr>
          <p:cNvPr id="13316" name="Rectangle 3"/>
          <p:cNvSpPr>
            <a:spLocks noGrp="1" noChangeArrowheads="1"/>
          </p:cNvSpPr>
          <p:nvPr>
            <p:ph type="title"/>
          </p:nvPr>
        </p:nvSpPr>
        <p:spPr>
          <a:xfrm>
            <a:off x="533400" y="0"/>
            <a:ext cx="8229600" cy="1143000"/>
          </a:xfrm>
        </p:spPr>
        <p:txBody>
          <a:bodyPr/>
          <a:lstStyle/>
          <a:p>
            <a:pPr eaLnBrk="1" hangingPunct="1"/>
            <a:r>
              <a:rPr lang="en-US" smtClean="0"/>
              <a:t>Probit Transform for </a:t>
            </a:r>
            <a:r>
              <a:rPr lang="en-US" smtClean="0">
                <a:solidFill>
                  <a:srgbClr val="333399"/>
                </a:solidFill>
              </a:rPr>
              <a:t>US</a:t>
            </a:r>
            <a:r>
              <a:rPr lang="en-US" smtClean="0"/>
              <a:t> Crude Oil</a:t>
            </a:r>
          </a:p>
        </p:txBody>
      </p:sp>
      <p:sp>
        <p:nvSpPr>
          <p:cNvPr id="13317" name="Rectangle 16"/>
          <p:cNvSpPr>
            <a:spLocks noGrp="1" noChangeArrowheads="1"/>
          </p:cNvSpPr>
          <p:nvPr>
            <p:ph type="body" sz="half" idx="2"/>
          </p:nvPr>
        </p:nvSpPr>
        <p:spPr>
          <a:xfrm>
            <a:off x="1066800" y="4419600"/>
            <a:ext cx="7391400" cy="2133600"/>
          </a:xfrm>
        </p:spPr>
        <p:txBody>
          <a:bodyPr/>
          <a:lstStyle/>
          <a:p>
            <a:pPr eaLnBrk="1" hangingPunct="1"/>
            <a:r>
              <a:rPr lang="en-US" sz="2000" dirty="0" smtClean="0"/>
              <a:t>Cumulative production is linearized by the probit transform (inverse of the standard cumulative normal)</a:t>
            </a:r>
          </a:p>
          <a:p>
            <a:pPr eaLnBrk="1" hangingPunct="1"/>
            <a:r>
              <a:rPr lang="en-US" sz="2000" dirty="0" smtClean="0"/>
              <a:t>The plot is for probit(</a:t>
            </a:r>
            <a:r>
              <a:rPr lang="en-US" sz="2000" i="1" dirty="0" smtClean="0"/>
              <a:t>q</a:t>
            </a:r>
            <a:r>
              <a:rPr lang="en-US" sz="2000" dirty="0" smtClean="0"/>
              <a:t>/</a:t>
            </a:r>
            <a:r>
              <a:rPr lang="en-US" sz="2000" i="1" dirty="0" smtClean="0"/>
              <a:t>Q</a:t>
            </a:r>
            <a:r>
              <a:rPr lang="en-US" sz="2000" dirty="0" smtClean="0"/>
              <a:t>), where </a:t>
            </a:r>
            <a:r>
              <a:rPr lang="en-US" sz="2000" i="1" dirty="0" smtClean="0"/>
              <a:t>q</a:t>
            </a:r>
            <a:r>
              <a:rPr lang="en-US" sz="2000" dirty="0" smtClean="0"/>
              <a:t> is cumulative production, and </a:t>
            </a:r>
            <a:r>
              <a:rPr lang="en-US" sz="2000" i="1" dirty="0" smtClean="0"/>
              <a:t>Q</a:t>
            </a:r>
            <a:r>
              <a:rPr lang="en-US" sz="2000" dirty="0" smtClean="0"/>
              <a:t> is the proposed long-term production</a:t>
            </a:r>
          </a:p>
          <a:p>
            <a:pPr eaLnBrk="1" hangingPunct="1"/>
            <a:r>
              <a:rPr lang="en-US" sz="2000" dirty="0" smtClean="0"/>
              <a:t>Maximize </a:t>
            </a:r>
            <a:r>
              <a:rPr lang="en-US" sz="2000" i="1" dirty="0" smtClean="0"/>
              <a:t>r</a:t>
            </a:r>
            <a:r>
              <a:rPr lang="en-US" sz="2000" baseline="30000" dirty="0" smtClean="0"/>
              <a:t>2</a:t>
            </a:r>
            <a:r>
              <a:rPr lang="en-US" sz="2000" dirty="0" smtClean="0"/>
              <a:t> (correlation coefficient squared) — gives 0.99990</a:t>
            </a:r>
            <a:endParaRPr lang="en-US" sz="2000" i="1" dirty="0" smtClean="0"/>
          </a:p>
          <a:p>
            <a:pPr eaLnBrk="1" hangingPunct="1"/>
            <a:r>
              <a:rPr lang="en-US" sz="2000" dirty="0" smtClean="0"/>
              <a:t>A one-parameter fit, 1 second in Excel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47472</TotalTime>
  <Words>4783</Words>
  <Application>Microsoft Office PowerPoint</Application>
  <PresentationFormat>On-screen Show (4:3)</PresentationFormat>
  <Paragraphs>502</Paragraphs>
  <Slides>65</Slides>
  <Notes>58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Symbol</vt:lpstr>
      <vt:lpstr>Wingdings</vt:lpstr>
      <vt:lpstr>Default Design</vt:lpstr>
      <vt:lpstr>Hubbert’s Peak,   The Coal Question, and Climate Change</vt:lpstr>
      <vt:lpstr>The UN Panel on Climate Change (IPCC)</vt:lpstr>
      <vt:lpstr>Oil Production in the IPCC Scenarios</vt:lpstr>
      <vt:lpstr>Goal is to Reduce these Uncertainties and to Replace Subjective Estimates and Scenarios with Statistics</vt:lpstr>
      <vt:lpstr>Characterizing Uncertainty</vt:lpstr>
      <vt:lpstr>King Hubbert</vt:lpstr>
      <vt:lpstr>US Crude-Oil Production</vt:lpstr>
      <vt:lpstr>Cumulative Production for US Crude Oil</vt:lpstr>
      <vt:lpstr>Probit Transform for US Crude Oil</vt:lpstr>
      <vt:lpstr>Residuals for US Crude Oil</vt:lpstr>
      <vt:lpstr>Historical Long-Term Fits</vt:lpstr>
      <vt:lpstr>Kenneth Deffeyes on the USGS Assessments</vt:lpstr>
      <vt:lpstr>Slide 13</vt:lpstr>
      <vt:lpstr>The Coal Question (1865)  Stanley Jevons</vt:lpstr>
      <vt:lpstr>UK Coal Production</vt:lpstr>
      <vt:lpstr>Cumulative Production and Historical Fits</vt:lpstr>
      <vt:lpstr>Residuals for UK Coal</vt:lpstr>
      <vt:lpstr>Historical Long-term Fits Compared with Reserves</vt:lpstr>
      <vt:lpstr>Slide 19</vt:lpstr>
      <vt:lpstr>Pennsylvania Anthracite Production</vt:lpstr>
      <vt:lpstr>Historical Long-Term Fits for Pennsylvania Anthracite</vt:lpstr>
      <vt:lpstr>Western US Coal Production</vt:lpstr>
      <vt:lpstr>Coal West of the Mississippi</vt:lpstr>
      <vt:lpstr>Residuals for Western Coal</vt:lpstr>
      <vt:lpstr>Long-term Fits Compared with Reserves for US Coal </vt:lpstr>
      <vt:lpstr>African Coal</vt:lpstr>
      <vt:lpstr>Probit Transform for Africa</vt:lpstr>
      <vt:lpstr>Residuals for Africa</vt:lpstr>
      <vt:lpstr>Chinese Coal</vt:lpstr>
      <vt:lpstr>Cumulative Production versus Historical Fits</vt:lpstr>
      <vt:lpstr>Long-term Fits Compared with Reserves</vt:lpstr>
      <vt:lpstr>World Coal Production</vt:lpstr>
      <vt:lpstr>Where Does the IPCC Get Its Coal Numbers?</vt:lpstr>
      <vt:lpstr>World Oil and Gas Production</vt:lpstr>
      <vt:lpstr>Probit Transform for World Oil and Gas</vt:lpstr>
      <vt:lpstr>Historical Long-term Fits for World Oil and Gas</vt:lpstr>
      <vt:lpstr>Carbon-Dioxide Emissions</vt:lpstr>
      <vt:lpstr>CO2 Levels from Tom Wigley’s MAGICC</vt:lpstr>
      <vt:lpstr>Released emails University of East Anglia Climate Research Unit (CRU) November 2009       Photograph from the BBC  December 2, 2010</vt:lpstr>
      <vt:lpstr>Editing and Reviewing</vt:lpstr>
      <vt:lpstr>Phil Jones — Director of the Climate Research Unit (CRU)</vt:lpstr>
      <vt:lpstr>Urban (and Rural) Heating</vt:lpstr>
      <vt:lpstr>Phil Jones on Urban Heating</vt:lpstr>
      <vt:lpstr>Urban Heating in the IPCC 4th Assessment Report</vt:lpstr>
      <vt:lpstr>Slide 45</vt:lpstr>
      <vt:lpstr>GHCN Temperatures for the 48 States and NASA GISS</vt:lpstr>
      <vt:lpstr>GHCN Stations in 1990</vt:lpstr>
      <vt:lpstr>GHCN Stations in 2000</vt:lpstr>
      <vt:lpstr>GHCN Stations in 2010</vt:lpstr>
      <vt:lpstr>The GHCN Station in My Father’s Home Town</vt:lpstr>
      <vt:lpstr>The GHCN Station in My Father’s Home Town</vt:lpstr>
      <vt:lpstr>7 Moves for the Weather Station in Los Angeles</vt:lpstr>
      <vt:lpstr>The Latest Change for the LA Station</vt:lpstr>
      <vt:lpstr>Land Air Temperature Data Problems</vt:lpstr>
      <vt:lpstr>Correlation Model for Sea-Surface Temperature</vt:lpstr>
      <vt:lpstr>Sea-Surface Temperature Residuals</vt:lpstr>
      <vt:lpstr>Confidence Band for Relationship between Sea-Surface Temperature and log2(CO2)</vt:lpstr>
      <vt:lpstr>Sea-Surface Temperature Projection</vt:lpstr>
      <vt:lpstr>World Sea Level From Tide Gauges</vt:lpstr>
      <vt:lpstr>Sea Level from Tide Gauges</vt:lpstr>
      <vt:lpstr>The Tide Gauge for Los Angeles</vt:lpstr>
      <vt:lpstr>Long Beach Subsidence — 9m! </vt:lpstr>
      <vt:lpstr>Summary</vt:lpstr>
      <vt:lpstr>Thank You</vt:lpstr>
      <vt:lpstr>Slide 65</vt:lpstr>
    </vt:vector>
  </TitlesOfParts>
  <Company>Caltech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Hubbert’s Peak, The Coal Question, and Climate Change</dc:title>
  <dc:creator>Dave Rutledge</dc:creator>
  <cp:lastModifiedBy>dave</cp:lastModifiedBy>
  <cp:revision>6580</cp:revision>
  <dcterms:created xsi:type="dcterms:W3CDTF">2007-09-25T16:33:58Z</dcterms:created>
  <dcterms:modified xsi:type="dcterms:W3CDTF">2010-12-15T02:35:12Z</dcterms:modified>
</cp:coreProperties>
</file>